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8" r:id="rId2"/>
    <p:sldId id="259" r:id="rId3"/>
    <p:sldId id="260" r:id="rId4"/>
    <p:sldId id="302" r:id="rId5"/>
    <p:sldId id="303" r:id="rId6"/>
    <p:sldId id="305" r:id="rId7"/>
    <p:sldId id="304" r:id="rId8"/>
    <p:sldId id="307" r:id="rId9"/>
    <p:sldId id="306" r:id="rId10"/>
    <p:sldId id="309" r:id="rId11"/>
    <p:sldId id="308" r:id="rId12"/>
    <p:sldId id="310" r:id="rId13"/>
    <p:sldId id="311" r:id="rId14"/>
    <p:sldId id="312" r:id="rId15"/>
    <p:sldId id="313" r:id="rId16"/>
    <p:sldId id="314" r:id="rId17"/>
    <p:sldId id="315" r:id="rId18"/>
    <p:sldId id="316" r:id="rId19"/>
    <p:sldId id="317" r:id="rId20"/>
    <p:sldId id="318" r:id="rId21"/>
    <p:sldId id="300" r:id="rId22"/>
    <p:sldId id="301"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2" name="Google Shape;2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0" name="Google Shape;2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7" name="Google Shape;52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6" name="Google Shape;5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42"/>
        <p:cNvGrpSpPr/>
        <p:nvPr/>
      </p:nvGrpSpPr>
      <p:grpSpPr>
        <a:xfrm>
          <a:off x="0" y="0"/>
          <a:ext cx="0" cy="0"/>
          <a:chOff x="0" y="0"/>
          <a:chExt cx="0" cy="0"/>
        </a:xfrm>
      </p:grpSpPr>
      <p:sp>
        <p:nvSpPr>
          <p:cNvPr id="43" name="Google Shape;43;p48"/>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panose="020B0502020202020204"/>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8"/>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4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6" name="Google Shape;46;p4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7" name="Google Shape;47;p48"/>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48"/>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ve Resim Yazısı">
  <p:cSld name="Başlık ve Resim Yazısı">
    <p:spTree>
      <p:nvGrpSpPr>
        <p:cNvPr id="1" name="Shape 108"/>
        <p:cNvGrpSpPr/>
        <p:nvPr/>
      </p:nvGrpSpPr>
      <p:grpSpPr>
        <a:xfrm>
          <a:off x="0" y="0"/>
          <a:ext cx="0" cy="0"/>
          <a:chOff x="0" y="0"/>
          <a:chExt cx="0" cy="0"/>
        </a:xfrm>
      </p:grpSpPr>
      <p:sp>
        <p:nvSpPr>
          <p:cNvPr id="109" name="Google Shape;109;p57"/>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57"/>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5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2" name="Google Shape;112;p5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3" name="Google Shape;113;p5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5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im Yazılı Alıntı">
  <p:cSld name="Resim Yazılı Alıntı">
    <p:spTree>
      <p:nvGrpSpPr>
        <p:cNvPr id="1" name="Shape 115"/>
        <p:cNvGrpSpPr/>
        <p:nvPr/>
      </p:nvGrpSpPr>
      <p:grpSpPr>
        <a:xfrm>
          <a:off x="0" y="0"/>
          <a:ext cx="0" cy="0"/>
          <a:chOff x="0" y="0"/>
          <a:chExt cx="0" cy="0"/>
        </a:xfrm>
      </p:grpSpPr>
      <p:sp>
        <p:nvSpPr>
          <p:cNvPr id="116" name="Google Shape;116;p58"/>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8"/>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panose="020B0502020202020204"/>
              <a:buNone/>
              <a:defRPr sz="1600">
                <a:solidFill>
                  <a:srgbClr val="7F7F7F"/>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8" name="Google Shape;118;p58"/>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5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0" name="Google Shape;120;p5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1" name="Google Shape;121;p5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5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
        <p:nvSpPr>
          <p:cNvPr id="123" name="Google Shape;123;p58"/>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dirty="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24" name="Google Shape;124;p58"/>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dirty="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sim Kartı">
  <p:cSld name="İsim Kartı">
    <p:spTree>
      <p:nvGrpSpPr>
        <p:cNvPr id="1" name="Shape 125"/>
        <p:cNvGrpSpPr/>
        <p:nvPr/>
      </p:nvGrpSpPr>
      <p:grpSpPr>
        <a:xfrm>
          <a:off x="0" y="0"/>
          <a:ext cx="0" cy="0"/>
          <a:chOff x="0" y="0"/>
          <a:chExt cx="0" cy="0"/>
        </a:xfrm>
      </p:grpSpPr>
      <p:sp>
        <p:nvSpPr>
          <p:cNvPr id="126" name="Google Shape;126;p59"/>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59"/>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8" name="Google Shape;128;p5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9" name="Google Shape;129;p5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0" name="Google Shape;130;p59"/>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59"/>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ıntı İsim Kartı">
  <p:cSld name="Alıntı İsim Kartı">
    <p:spTree>
      <p:nvGrpSpPr>
        <p:cNvPr id="1" name="Shape 132"/>
        <p:cNvGrpSpPr/>
        <p:nvPr/>
      </p:nvGrpSpPr>
      <p:grpSpPr>
        <a:xfrm>
          <a:off x="0" y="0"/>
          <a:ext cx="0" cy="0"/>
          <a:chOff x="0" y="0"/>
          <a:chExt cx="0" cy="0"/>
        </a:xfrm>
      </p:grpSpPr>
      <p:sp>
        <p:nvSpPr>
          <p:cNvPr id="133" name="Google Shape;133;p60"/>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0"/>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5" name="Google Shape;135;p60"/>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6" name="Google Shape;136;p6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7" name="Google Shape;137;p6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38" name="Google Shape;138;p6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6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
        <p:nvSpPr>
          <p:cNvPr id="140" name="Google Shape;140;p60"/>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dirty="0">
                <a:solidFill>
                  <a:schemeClr val="accent1"/>
                </a:solidFill>
                <a:latin typeface="Arial" panose="020B0604020202020204"/>
                <a:ea typeface="Arial" panose="020B0604020202020204"/>
                <a:cs typeface="Arial" panose="020B0604020202020204"/>
                <a:sym typeface="Arial" panose="020B0604020202020204"/>
              </a:rPr>
              <a:t>“</a:t>
            </a:r>
          </a:p>
        </p:txBody>
      </p:sp>
      <p:sp>
        <p:nvSpPr>
          <p:cNvPr id="141" name="Google Shape;141;p60"/>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tr-TR" sz="8000" dirty="0">
                <a:solidFill>
                  <a:schemeClr val="accent1"/>
                </a:solidFill>
                <a:latin typeface="Arial" panose="020B0604020202020204"/>
                <a:ea typeface="Arial" panose="020B0604020202020204"/>
                <a:cs typeface="Arial" panose="020B0604020202020204"/>
                <a:sym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oğru veya Yanlış">
  <p:cSld name="Doğru veya Yanlış">
    <p:spTree>
      <p:nvGrpSpPr>
        <p:cNvPr id="1" name="Shape 142"/>
        <p:cNvGrpSpPr/>
        <p:nvPr/>
      </p:nvGrpSpPr>
      <p:grpSpPr>
        <a:xfrm>
          <a:off x="0" y="0"/>
          <a:ext cx="0" cy="0"/>
          <a:chOff x="0" y="0"/>
          <a:chExt cx="0" cy="0"/>
        </a:xfrm>
      </p:grpSpPr>
      <p:sp>
        <p:nvSpPr>
          <p:cNvPr id="143" name="Google Shape;143;p61"/>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panose="020B0502020202020204"/>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61"/>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panose="020B0502020202020204"/>
              <a:buNone/>
              <a:defRPr sz="2400">
                <a:solidFill>
                  <a:schemeClr val="accent1"/>
                </a:solidFill>
              </a:defRPr>
            </a:lvl1pPr>
            <a:lvl2pPr marL="914400" lvl="1" indent="-228600" algn="l">
              <a:spcBef>
                <a:spcPts val="1000"/>
              </a:spcBef>
              <a:spcAft>
                <a:spcPts val="0"/>
              </a:spcAft>
              <a:buSzPts val="1600"/>
              <a:buFont typeface="Century Gothic" panose="020B0502020202020204"/>
              <a:buNone/>
              <a:defRPr/>
            </a:lvl2pPr>
            <a:lvl3pPr marL="1371600" lvl="2" indent="-228600" algn="l">
              <a:spcBef>
                <a:spcPts val="1000"/>
              </a:spcBef>
              <a:spcAft>
                <a:spcPts val="0"/>
              </a:spcAft>
              <a:buSzPts val="1400"/>
              <a:buFont typeface="Century Gothic" panose="020B0502020202020204"/>
              <a:buNone/>
              <a:defRPr/>
            </a:lvl3pPr>
            <a:lvl4pPr marL="1828800" lvl="3" indent="-228600" algn="l">
              <a:spcBef>
                <a:spcPts val="1000"/>
              </a:spcBef>
              <a:spcAft>
                <a:spcPts val="0"/>
              </a:spcAft>
              <a:buSzPts val="1200"/>
              <a:buFont typeface="Century Gothic" panose="020B0502020202020204"/>
              <a:buNone/>
              <a:defRPr/>
            </a:lvl4pPr>
            <a:lvl5pPr marL="2286000" lvl="4" indent="-228600" algn="l">
              <a:spcBef>
                <a:spcPts val="1000"/>
              </a:spcBef>
              <a:spcAft>
                <a:spcPts val="0"/>
              </a:spcAft>
              <a:buSzPts val="1200"/>
              <a:buFont typeface="Century Gothic" panose="020B0502020202020204"/>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5" name="Google Shape;145;p61"/>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6" name="Google Shape;146;p6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47" name="Google Shape;147;p6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48" name="Google Shape;148;p61"/>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61"/>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150"/>
        <p:cNvGrpSpPr/>
        <p:nvPr/>
      </p:nvGrpSpPr>
      <p:grpSpPr>
        <a:xfrm>
          <a:off x="0" y="0"/>
          <a:ext cx="0" cy="0"/>
          <a:chOff x="0" y="0"/>
          <a:chExt cx="0" cy="0"/>
        </a:xfrm>
      </p:grpSpPr>
      <p:sp>
        <p:nvSpPr>
          <p:cNvPr id="151" name="Google Shape;151;p6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2"/>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3" name="Google Shape;153;p6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4" name="Google Shape;154;p6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5" name="Google Shape;155;p6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6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key Başlık ve Metin" type="vertTitleAndTx">
  <p:cSld name="VERTICAL_TITLE_AND_VERTICAL_TEXT">
    <p:spTree>
      <p:nvGrpSpPr>
        <p:cNvPr id="1" name="Shape 157"/>
        <p:cNvGrpSpPr/>
        <p:nvPr/>
      </p:nvGrpSpPr>
      <p:grpSpPr>
        <a:xfrm>
          <a:off x="0" y="0"/>
          <a:ext cx="0" cy="0"/>
          <a:chOff x="0" y="0"/>
          <a:chExt cx="0" cy="0"/>
        </a:xfrm>
      </p:grpSpPr>
      <p:sp>
        <p:nvSpPr>
          <p:cNvPr id="158" name="Google Shape;158;p63"/>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63"/>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60" name="Google Shape;160;p6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1" name="Google Shape;161;p6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2" name="Google Shape;162;p6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6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49"/>
        <p:cNvGrpSpPr/>
        <p:nvPr/>
      </p:nvGrpSpPr>
      <p:grpSpPr>
        <a:xfrm>
          <a:off x="0" y="0"/>
          <a:ext cx="0" cy="0"/>
          <a:chOff x="0" y="0"/>
          <a:chExt cx="0" cy="0"/>
        </a:xfrm>
      </p:grpSpPr>
      <p:sp>
        <p:nvSpPr>
          <p:cNvPr id="50" name="Google Shape;50;p49"/>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9"/>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2" name="Google Shape;52;p4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4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4" name="Google Shape;54;p4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4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ölüm Üst Bilgisi" type="secHead">
  <p:cSld name="SECTION_HEADER">
    <p:spTree>
      <p:nvGrpSpPr>
        <p:cNvPr id="1" name="Shape 56"/>
        <p:cNvGrpSpPr/>
        <p:nvPr/>
      </p:nvGrpSpPr>
      <p:grpSpPr>
        <a:xfrm>
          <a:off x="0" y="0"/>
          <a:ext cx="0" cy="0"/>
          <a:chOff x="0" y="0"/>
          <a:chExt cx="0" cy="0"/>
        </a:xfrm>
      </p:grpSpPr>
      <p:sp>
        <p:nvSpPr>
          <p:cNvPr id="57" name="Google Shape;57;p50"/>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panose="020B0502020202020204"/>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0"/>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59" name="Google Shape;59;p5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5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1" name="Google Shape;61;p50"/>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50"/>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63"/>
        <p:cNvGrpSpPr/>
        <p:nvPr/>
      </p:nvGrpSpPr>
      <p:grpSpPr>
        <a:xfrm>
          <a:off x="0" y="0"/>
          <a:ext cx="0" cy="0"/>
          <a:chOff x="0" y="0"/>
          <a:chExt cx="0" cy="0"/>
        </a:xfrm>
      </p:grpSpPr>
      <p:sp>
        <p:nvSpPr>
          <p:cNvPr id="64" name="Google Shape;64;p5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1"/>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6" name="Google Shape;66;p51"/>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7" name="Google Shape;67;p5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8" name="Google Shape;68;p5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9" name="Google Shape;69;p5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70;p5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71"/>
        <p:cNvGrpSpPr/>
        <p:nvPr/>
      </p:nvGrpSpPr>
      <p:grpSpPr>
        <a:xfrm>
          <a:off x="0" y="0"/>
          <a:ext cx="0" cy="0"/>
          <a:chOff x="0" y="0"/>
          <a:chExt cx="0" cy="0"/>
        </a:xfrm>
      </p:grpSpPr>
      <p:sp>
        <p:nvSpPr>
          <p:cNvPr id="72" name="Google Shape;72;p52"/>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2"/>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4" name="Google Shape;74;p52"/>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5" name="Google Shape;75;p52"/>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52"/>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7" name="Google Shape;77;p5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5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5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80;p5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81"/>
        <p:cNvGrpSpPr/>
        <p:nvPr/>
      </p:nvGrpSpPr>
      <p:grpSpPr>
        <a:xfrm>
          <a:off x="0" y="0"/>
          <a:ext cx="0" cy="0"/>
          <a:chOff x="0" y="0"/>
          <a:chExt cx="0" cy="0"/>
        </a:xfrm>
      </p:grpSpPr>
      <p:sp>
        <p:nvSpPr>
          <p:cNvPr id="82" name="Google Shape;82;p53"/>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4" name="Google Shape;84;p5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5" name="Google Shape;85;p5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5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ş" type="blank">
  <p:cSld name="BLANK">
    <p:spTree>
      <p:nvGrpSpPr>
        <p:cNvPr id="1" name="Shape 87"/>
        <p:cNvGrpSpPr/>
        <p:nvPr/>
      </p:nvGrpSpPr>
      <p:grpSpPr>
        <a:xfrm>
          <a:off x="0" y="0"/>
          <a:ext cx="0" cy="0"/>
          <a:chOff x="0" y="0"/>
          <a:chExt cx="0" cy="0"/>
        </a:xfrm>
      </p:grpSpPr>
      <p:sp>
        <p:nvSpPr>
          <p:cNvPr id="88" name="Google Shape;88;p5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9" name="Google Shape;89;p5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0" name="Google Shape;90;p5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5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lı İçerik" type="objTx">
  <p:cSld name="OBJECT_WITH_CAPTION_TEXT">
    <p:spTree>
      <p:nvGrpSpPr>
        <p:cNvPr id="1" name="Shape 92"/>
        <p:cNvGrpSpPr/>
        <p:nvPr/>
      </p:nvGrpSpPr>
      <p:grpSpPr>
        <a:xfrm>
          <a:off x="0" y="0"/>
          <a:ext cx="0" cy="0"/>
          <a:chOff x="0" y="0"/>
          <a:chExt cx="0" cy="0"/>
        </a:xfrm>
      </p:grpSpPr>
      <p:sp>
        <p:nvSpPr>
          <p:cNvPr id="93" name="Google Shape;93;p55"/>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panose="020B0502020202020204"/>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5"/>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5" name="Google Shape;95;p55"/>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5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7" name="Google Shape;97;p5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8" name="Google Shape;98;p5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 name="Google Shape;99;p5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şlıklı Resim" type="picTx">
  <p:cSld name="PICTURE_WITH_CAPTION_TEXT">
    <p:spTree>
      <p:nvGrpSpPr>
        <p:cNvPr id="1" name="Shape 100"/>
        <p:cNvGrpSpPr/>
        <p:nvPr/>
      </p:nvGrpSpPr>
      <p:grpSpPr>
        <a:xfrm>
          <a:off x="0" y="0"/>
          <a:ext cx="0" cy="0"/>
          <a:chOff x="0" y="0"/>
          <a:chExt cx="0" cy="0"/>
        </a:xfrm>
      </p:grpSpPr>
      <p:sp>
        <p:nvSpPr>
          <p:cNvPr id="101" name="Google Shape;101;p56"/>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panose="020B0502020202020204"/>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56"/>
          <p:cNvSpPr>
            <a:spLocks noGrp="1"/>
          </p:cNvSpPr>
          <p:nvPr>
            <p:ph type="pic" idx="2"/>
          </p:nvPr>
        </p:nvSpPr>
        <p:spPr>
          <a:xfrm>
            <a:off x="2589212" y="634965"/>
            <a:ext cx="8915400" cy="3854970"/>
          </a:xfrm>
          <a:prstGeom prst="rect">
            <a:avLst/>
          </a:prstGeom>
          <a:noFill/>
          <a:ln>
            <a:noFill/>
          </a:ln>
        </p:spPr>
      </p:sp>
      <p:sp>
        <p:nvSpPr>
          <p:cNvPr id="103" name="Google Shape;103;p56"/>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4" name="Google Shape;104;p5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5" name="Google Shape;105;p5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6" name="Google Shape;106;p56"/>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56"/>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lang="tr-T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9"/>
        <p:cNvGrpSpPr/>
        <p:nvPr/>
      </p:nvGrpSpPr>
      <p:grpSpPr>
        <a:xfrm>
          <a:off x="0" y="0"/>
          <a:ext cx="0" cy="0"/>
          <a:chOff x="0" y="0"/>
          <a:chExt cx="0" cy="0"/>
        </a:xfrm>
      </p:grpSpPr>
      <p:grpSp>
        <p:nvGrpSpPr>
          <p:cNvPr id="10" name="Google Shape;10;p47"/>
          <p:cNvGrpSpPr/>
          <p:nvPr/>
        </p:nvGrpSpPr>
        <p:grpSpPr>
          <a:xfrm>
            <a:off x="1" y="228600"/>
            <a:ext cx="2851516" cy="6638628"/>
            <a:chOff x="2487613" y="285750"/>
            <a:chExt cx="2428875" cy="5654676"/>
          </a:xfrm>
        </p:grpSpPr>
        <p:sp>
          <p:nvSpPr>
            <p:cNvPr id="11" name="Google Shape;11;p4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4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4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4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47"/>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4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4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4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9;p47"/>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4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4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4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23;p47"/>
          <p:cNvGrpSpPr/>
          <p:nvPr/>
        </p:nvGrpSpPr>
        <p:grpSpPr>
          <a:xfrm>
            <a:off x="27221" y="157"/>
            <a:ext cx="2356674" cy="6853096"/>
            <a:chOff x="6627813" y="195610"/>
            <a:chExt cx="1952625" cy="5678141"/>
          </a:xfrm>
        </p:grpSpPr>
        <p:sp>
          <p:nvSpPr>
            <p:cNvPr id="24" name="Google Shape;24;p47"/>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47"/>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47"/>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47"/>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47"/>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47"/>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47"/>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47"/>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47"/>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47"/>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47"/>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47"/>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 name="Google Shape;36;p47"/>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4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47"/>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39" name="Google Shape;39;p4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dirty="0"/>
          </a:p>
        </p:txBody>
      </p:sp>
      <p:sp>
        <p:nvSpPr>
          <p:cNvPr id="40" name="Google Shape;40;p4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400"/>
              <a:buNone/>
              <a:defRPr sz="18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dirty="0"/>
          </a:p>
        </p:txBody>
      </p:sp>
      <p:sp>
        <p:nvSpPr>
          <p:cNvPr id="41" name="Google Shape;41;p4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1pPr>
            <a:lvl2pPr marL="0" marR="0" lvl="1"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2pPr>
            <a:lvl3pPr marL="0" marR="0" lvl="2"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3pPr>
            <a:lvl4pPr marL="0" marR="0" lvl="3"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4pPr>
            <a:lvl5pPr marL="0" marR="0" lvl="4"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5pPr>
            <a:lvl6pPr marL="0" marR="0" lvl="5"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6pPr>
            <a:lvl7pPr marL="0" marR="0" lvl="6"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7pPr>
            <a:lvl8pPr marL="0" marR="0" lvl="7"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8pPr>
            <a:lvl9pPr marL="0" marR="0" lvl="8" indent="0" algn="r" rtl="0">
              <a:spcBef>
                <a:spcPts val="0"/>
              </a:spcBef>
              <a:buNone/>
              <a:defRPr sz="2000" b="0" i="0" u="none" strike="noStrike" cap="none">
                <a:solidFill>
                  <a:srgbClr val="FEFFFF"/>
                </a:solidFill>
                <a:latin typeface="Century Gothic" panose="020B0502020202020204"/>
                <a:ea typeface="Century Gothic" panose="020B0502020202020204"/>
                <a:cs typeface="Century Gothic" panose="020B0502020202020204"/>
                <a:sym typeface="Century Gothic" panose="020B0502020202020204"/>
              </a:defRPr>
            </a:lvl9pPr>
          </a:lstStyle>
          <a:p>
            <a:pPr marL="0" lvl="0" indent="0" algn="r" rtl="0">
              <a:spcBef>
                <a:spcPts val="0"/>
              </a:spcBef>
              <a:spcAft>
                <a:spcPts val="0"/>
              </a:spcAft>
              <a:buNone/>
            </a:pPr>
            <a:fld id="{00000000-1234-1234-1234-123412341234}" type="slidenum">
              <a:rPr lang="tr-TR"/>
              <a:t>‹#›</a:t>
            </a:fld>
            <a:endParaRPr lang="tr-T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tutorialspoint.com/dart_programming/index.htm" TargetMode="External"/><Relationship Id="rId3" Type="http://schemas.openxmlformats.org/officeDocument/2006/relationships/hyperlink" Target="https://en.wikipedia.org/wiki/Flutter" TargetMode="External"/><Relationship Id="rId7" Type="http://schemas.openxmlformats.org/officeDocument/2006/relationships/hyperlink" Target="https://www.tutorialspoint.com/flutter/index.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art.dev/guides" TargetMode="External"/><Relationship Id="rId11" Type="http://schemas.openxmlformats.org/officeDocument/2006/relationships/image" Target="../media/image23.png"/><Relationship Id="rId5" Type="http://schemas.openxmlformats.org/officeDocument/2006/relationships/hyperlink" Target="https://docs.flutter.dev/" TargetMode="External"/><Relationship Id="rId10" Type="http://schemas.openxmlformats.org/officeDocument/2006/relationships/image" Target="../media/image1.jpeg"/><Relationship Id="rId4" Type="http://schemas.openxmlformats.org/officeDocument/2006/relationships/hyperlink" Target="https://en.wikipedia.org/wiki/Dart_(programming_language)" TargetMode="External"/><Relationship Id="rId9" Type="http://schemas.openxmlformats.org/officeDocument/2006/relationships/hyperlink" Target="https://www.geeksforgeeks.org/flutter-tutoria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hyperlink" Target="http://www.youtube.com/bmdersler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
          <p:cNvSpPr/>
          <p:nvPr/>
        </p:nvSpPr>
        <p:spPr>
          <a:xfrm>
            <a:off x="5520082" y="4409575"/>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1" name="Google Shape;191;p3"/>
          <p:cNvSpPr txBox="1">
            <a:spLocks noGrp="1"/>
          </p:cNvSpPr>
          <p:nvPr>
            <p:ph type="ctrTitle"/>
          </p:nvPr>
        </p:nvSpPr>
        <p:spPr>
          <a:xfrm>
            <a:off x="2197014" y="2492375"/>
            <a:ext cx="7588059" cy="1520661"/>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4000"/>
              <a:buFont typeface="Century Gothic" panose="020B0502020202020204"/>
              <a:buNone/>
            </a:pPr>
            <a:r>
              <a:rPr lang="tr-TR" sz="4000" b="1" dirty="0">
                <a:solidFill>
                  <a:schemeClr val="dk1"/>
                </a:solidFill>
              </a:rPr>
              <a:t>Ehliyet Sınavı Uygulaması</a:t>
            </a:r>
            <a:br>
              <a:rPr lang="tr-TR" sz="4000" b="1" dirty="0">
                <a:solidFill>
                  <a:schemeClr val="dk1"/>
                </a:solidFill>
              </a:rPr>
            </a:br>
            <a:endParaRPr sz="4000" b="1" dirty="0">
              <a:solidFill>
                <a:schemeClr val="dk1"/>
              </a:solidFill>
            </a:endParaRPr>
          </a:p>
        </p:txBody>
      </p:sp>
      <p:sp>
        <p:nvSpPr>
          <p:cNvPr id="192" name="Google Shape;192;p3"/>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1</a:t>
            </a:fld>
            <a:endParaRPr lang="tr-TR" dirty="0"/>
          </a:p>
        </p:txBody>
      </p:sp>
      <p:sp>
        <p:nvSpPr>
          <p:cNvPr id="193" name="Google Shape;193;p3"/>
          <p:cNvSpPr txBox="1"/>
          <p:nvPr/>
        </p:nvSpPr>
        <p:spPr>
          <a:xfrm>
            <a:off x="5903442" y="4709532"/>
            <a:ext cx="5499078" cy="2015869"/>
          </a:xfrm>
          <a:prstGeom prst="rect">
            <a:avLst/>
          </a:prstGeom>
          <a:noFill/>
          <a:ln>
            <a:noFill/>
          </a:ln>
        </p:spPr>
        <p:txBody>
          <a:bodyPr spcFirstLastPara="1" wrap="square" lIns="91425" tIns="45700" rIns="91425" bIns="45700" anchor="t" anchorCtr="0">
            <a:normAutofit/>
          </a:bodyPr>
          <a:lstStyle/>
          <a:p>
            <a:pPr marL="0" indent="0">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Berat ELİAÇIK 1911404006</a:t>
            </a:r>
            <a:endParaRPr sz="1600" b="1"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 </a:t>
            </a: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30</a:t>
            </a: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/05/2022</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Sürüm                         : v1</a:t>
            </a:r>
          </a:p>
          <a:p>
            <a:pPr marL="0" indent="0">
              <a:spcBef>
                <a:spcPts val="1000"/>
              </a:spcBef>
              <a:buClr>
                <a:schemeClr val="accent1"/>
              </a:buClr>
              <a:buSzPts val="1600"/>
              <a:buFont typeface="Noto Sans Symbols"/>
              <a:buNone/>
            </a:pPr>
            <a:r>
              <a:rPr lang="tr-T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endParaRPr sz="1600" cap="none"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4" name="Google Shape;194;p3" descr="Kurumsal Kimlik | Burdur Mehmet Akif Ersoy Üniversitesi"/>
          <p:cNvPicPr preferRelativeResize="0"/>
          <p:nvPr/>
        </p:nvPicPr>
        <p:blipFill rotWithShape="1">
          <a:blip r:embed="rId3"/>
          <a:srcRect l="10292" t="8690" r="10665" b="11290"/>
          <a:stretch>
            <a:fillRect/>
          </a:stretch>
        </p:blipFill>
        <p:spPr>
          <a:xfrm>
            <a:off x="4951721" y="440737"/>
            <a:ext cx="1992144" cy="685387"/>
          </a:xfrm>
          <a:prstGeom prst="rect">
            <a:avLst/>
          </a:prstGeom>
          <a:noFill/>
          <a:ln>
            <a:noFill/>
          </a:ln>
        </p:spPr>
      </p:pic>
      <p:sp>
        <p:nvSpPr>
          <p:cNvPr id="195" name="Google Shape;195;p3"/>
          <p:cNvSpPr txBox="1"/>
          <p:nvPr/>
        </p:nvSpPr>
        <p:spPr>
          <a:xfrm>
            <a:off x="3771189" y="1268105"/>
            <a:ext cx="4439711" cy="1070222"/>
          </a:xfrm>
          <a:prstGeom prst="rect">
            <a:avLst/>
          </a:prstGeom>
          <a:noFill/>
          <a:ln>
            <a:noFill/>
          </a:ln>
        </p:spPr>
        <p:txBody>
          <a:bodyPr spcFirstLastPara="1" wrap="square" lIns="91425" tIns="45700" rIns="91425" bIns="45700" anchor="t" anchorCtr="0">
            <a:normAutofit/>
          </a:bodyPr>
          <a:lstStyle/>
          <a:p>
            <a:pPr marL="0" indent="0" algn="ctr">
              <a:buClr>
                <a:schemeClr val="accent1"/>
              </a:buClr>
              <a:buSzPts val="1800"/>
              <a:buFont typeface="Noto Sans Symbols"/>
              <a:buNone/>
            </a:pPr>
            <a:r>
              <a:rPr lang="tr-TR" sz="1800" b="1" cap="none" dirty="0">
                <a:solidFill>
                  <a:schemeClr val="accent3"/>
                </a:solidFill>
                <a:latin typeface="Century Gothic" panose="020B0502020202020204"/>
                <a:ea typeface="Century Gothic" panose="020B0502020202020204"/>
                <a:cs typeface="Century Gothic" panose="020B0502020202020204"/>
                <a:sym typeface="Century Gothic" panose="020B0502020202020204"/>
              </a:rPr>
              <a:t>Flutter ile Mobil Programlamaya Giriş</a:t>
            </a:r>
            <a:endParaRPr sz="1800" b="1" cap="none" dirty="0">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7" name="Google Shape;197;p3"/>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b="1" u="sng" dirty="0">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i="0" u="none" strike="noStrike" cap="none" dirty="0">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98" name="Google Shape;198;p3"/>
          <p:cNvPicPr preferRelativeResize="0"/>
          <p:nvPr/>
        </p:nvPicPr>
        <p:blipFill rotWithShape="1">
          <a:blip r:embed="rId5"/>
          <a:srcRect/>
          <a:stretch>
            <a:fillRect/>
          </a:stretch>
        </p:blipFill>
        <p:spPr>
          <a:xfrm>
            <a:off x="9863846" y="301855"/>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100" name="Picture 99"/>
          <p:cNvPicPr/>
          <p:nvPr/>
        </p:nvPicPr>
        <p:blipFill>
          <a:blip r:embed="rId6"/>
          <a:stretch>
            <a:fillRect/>
          </a:stretch>
        </p:blipFill>
        <p:spPr>
          <a:xfrm>
            <a:off x="2135505" y="4365625"/>
            <a:ext cx="2952115" cy="2284730"/>
          </a:xfrm>
          <a:prstGeom prst="rect">
            <a:avLst/>
          </a:prstGeom>
          <a:noFill/>
          <a:ln w="9525">
            <a:noFill/>
          </a:ln>
          <a:effectLst>
            <a:outerShdw blurRad="50800" dist="38100" dir="5400000" algn="t" rotWithShape="0">
              <a:prstClr val="black">
                <a:alpha val="40000"/>
              </a:prstClr>
            </a:outerShdw>
          </a:effectLst>
        </p:spPr>
      </p:pic>
      <p:pic>
        <p:nvPicPr>
          <p:cNvPr id="2" name="Picture 0"/>
          <p:cNvPicPr>
            <a:picLocks noChangeAspect="1"/>
          </p:cNvPicPr>
          <p:nvPr/>
        </p:nvPicPr>
        <p:blipFill>
          <a:blip r:embed="rId7"/>
          <a:srcRect l="10317" t="21650" r="10308" b="21650"/>
          <a:stretch>
            <a:fillRect/>
          </a:stretch>
        </p:blipFill>
        <p:spPr>
          <a:xfrm>
            <a:off x="839470" y="188595"/>
            <a:ext cx="1757045" cy="12553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F07BA92E-8305-8122-891F-6D5EDBA495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10</a:t>
            </a:fld>
            <a:endParaRPr lang="tr-TR" dirty="0"/>
          </a:p>
        </p:txBody>
      </p:sp>
      <p:pic>
        <p:nvPicPr>
          <p:cNvPr id="5" name="Resim 4">
            <a:extLst>
              <a:ext uri="{FF2B5EF4-FFF2-40B4-BE49-F238E27FC236}">
                <a16:creationId xmlns:a16="http://schemas.microsoft.com/office/drawing/2014/main" id="{E3646B5A-5B1F-CA71-CEBD-01ACE7C38D44}"/>
              </a:ext>
            </a:extLst>
          </p:cNvPr>
          <p:cNvPicPr>
            <a:picLocks noChangeAspect="1"/>
          </p:cNvPicPr>
          <p:nvPr/>
        </p:nvPicPr>
        <p:blipFill>
          <a:blip r:embed="rId2"/>
          <a:stretch>
            <a:fillRect/>
          </a:stretch>
        </p:blipFill>
        <p:spPr>
          <a:xfrm>
            <a:off x="6413038" y="1487281"/>
            <a:ext cx="2910071" cy="5173459"/>
          </a:xfrm>
          <a:prstGeom prst="rect">
            <a:avLst/>
          </a:prstGeom>
          <a:ln>
            <a:noFill/>
          </a:ln>
          <a:effectLst>
            <a:outerShdw blurRad="292100" dist="139700" dir="2700000" algn="tl" rotWithShape="0">
              <a:srgbClr val="333333">
                <a:alpha val="65000"/>
              </a:srgbClr>
            </a:outerShdw>
          </a:effectLst>
        </p:spPr>
      </p:pic>
      <p:pic>
        <p:nvPicPr>
          <p:cNvPr id="6" name="Google Shape;198;p3">
            <a:extLst>
              <a:ext uri="{FF2B5EF4-FFF2-40B4-BE49-F238E27FC236}">
                <a16:creationId xmlns:a16="http://schemas.microsoft.com/office/drawing/2014/main" id="{CED1D66D-5BD2-20FD-C50B-C630F006A5B3}"/>
              </a:ext>
            </a:extLst>
          </p:cNvPr>
          <p:cNvPicPr preferRelativeResize="0"/>
          <p:nvPr/>
        </p:nvPicPr>
        <p:blipFill>
          <a:blip r:embed="rId3"/>
          <a:srcRect/>
          <a:stretch/>
        </p:blipFill>
        <p:spPr>
          <a:xfrm>
            <a:off x="10163326" y="283001"/>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7" name="Google Shape;212;p5">
            <a:extLst>
              <a:ext uri="{FF2B5EF4-FFF2-40B4-BE49-F238E27FC236}">
                <a16:creationId xmlns:a16="http://schemas.microsoft.com/office/drawing/2014/main" id="{CD518BBA-F301-F111-968F-B22AE682E68C}"/>
              </a:ext>
            </a:extLst>
          </p:cNvPr>
          <p:cNvSpPr txBox="1">
            <a:spLocks/>
          </p:cNvSpPr>
          <p:nvPr/>
        </p:nvSpPr>
        <p:spPr>
          <a:xfrm>
            <a:off x="1713535" y="614462"/>
            <a:ext cx="6834432"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Amacı ve Tanıtımı</a:t>
            </a:r>
          </a:p>
        </p:txBody>
      </p:sp>
      <p:pic>
        <p:nvPicPr>
          <p:cNvPr id="8" name="Resim 7" descr="metin içeren bir resim&#10;&#10;Açıklama otomatik olarak oluşturuldu">
            <a:extLst>
              <a:ext uri="{FF2B5EF4-FFF2-40B4-BE49-F238E27FC236}">
                <a16:creationId xmlns:a16="http://schemas.microsoft.com/office/drawing/2014/main" id="{ACB7BC03-5D92-8F75-F2F3-A7981D4A3914}"/>
              </a:ext>
            </a:extLst>
          </p:cNvPr>
          <p:cNvPicPr>
            <a:picLocks noChangeAspect="1"/>
          </p:cNvPicPr>
          <p:nvPr/>
        </p:nvPicPr>
        <p:blipFill>
          <a:blip r:embed="rId4"/>
          <a:stretch>
            <a:fillRect/>
          </a:stretch>
        </p:blipFill>
        <p:spPr>
          <a:xfrm>
            <a:off x="2955718" y="1487281"/>
            <a:ext cx="2910071" cy="51734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2751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626A1899-B2DA-2093-00A0-E2DB9B3388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11</a:t>
            </a:fld>
            <a:endParaRPr lang="tr-TR" dirty="0"/>
          </a:p>
        </p:txBody>
      </p:sp>
      <p:sp>
        <p:nvSpPr>
          <p:cNvPr id="5" name="Google Shape;212;p5">
            <a:extLst>
              <a:ext uri="{FF2B5EF4-FFF2-40B4-BE49-F238E27FC236}">
                <a16:creationId xmlns:a16="http://schemas.microsoft.com/office/drawing/2014/main" id="{FE92E950-A1CB-CCB0-8DF3-3EFBC10DE561}"/>
              </a:ext>
            </a:extLst>
          </p:cNvPr>
          <p:cNvSpPr txBox="1">
            <a:spLocks/>
          </p:cNvSpPr>
          <p:nvPr/>
        </p:nvSpPr>
        <p:spPr>
          <a:xfrm>
            <a:off x="1668543" y="595608"/>
            <a:ext cx="2684495"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a:t>
            </a:r>
          </a:p>
        </p:txBody>
      </p:sp>
      <p:pic>
        <p:nvPicPr>
          <p:cNvPr id="7" name="Untitled Project1">
            <a:hlinkClick r:id="" action="ppaction://media"/>
            <a:extLst>
              <a:ext uri="{FF2B5EF4-FFF2-40B4-BE49-F238E27FC236}">
                <a16:creationId xmlns:a16="http://schemas.microsoft.com/office/drawing/2014/main" id="{D91EA0C7-3905-A54D-CA3E-E89E7321A4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87810" y="1395168"/>
            <a:ext cx="3016379" cy="5362452"/>
          </a:xfrm>
          <a:prstGeom prst="roundRect">
            <a:avLst>
              <a:gd name="adj" fmla="val 5439"/>
            </a:avLst>
          </a:prstGeom>
          <a:ln>
            <a:noFill/>
          </a:ln>
          <a:effectLst>
            <a:innerShdw blurRad="114300" dist="50800">
              <a:srgbClr val="000000">
                <a:alpha val="0"/>
              </a:srgbClr>
            </a:innerShdw>
          </a:effectLst>
        </p:spPr>
      </p:pic>
      <p:pic>
        <p:nvPicPr>
          <p:cNvPr id="8" name="Google Shape;198;p3">
            <a:extLst>
              <a:ext uri="{FF2B5EF4-FFF2-40B4-BE49-F238E27FC236}">
                <a16:creationId xmlns:a16="http://schemas.microsoft.com/office/drawing/2014/main" id="{74EE0777-9EBA-8FA1-4F37-A0417581E0AA}"/>
              </a:ext>
            </a:extLst>
          </p:cNvPr>
          <p:cNvPicPr preferRelativeResize="0"/>
          <p:nvPr/>
        </p:nvPicPr>
        <p:blipFill>
          <a:blip r:embed="rId5"/>
          <a:srcRect/>
          <a:stretch/>
        </p:blipFill>
        <p:spPr>
          <a:xfrm>
            <a:off x="10163326" y="283001"/>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extLst>
      <p:ext uri="{BB962C8B-B14F-4D97-AF65-F5344CB8AC3E}">
        <p14:creationId xmlns:p14="http://schemas.microsoft.com/office/powerpoint/2010/main" val="55859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6829">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C347ED5A-9989-45DD-2ED7-A2415B5743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12</a:t>
            </a:fld>
            <a:endParaRPr lang="tr-TR" dirty="0"/>
          </a:p>
        </p:txBody>
      </p:sp>
      <p:sp>
        <p:nvSpPr>
          <p:cNvPr id="5" name="Google Shape;212;p5">
            <a:extLst>
              <a:ext uri="{FF2B5EF4-FFF2-40B4-BE49-F238E27FC236}">
                <a16:creationId xmlns:a16="http://schemas.microsoft.com/office/drawing/2014/main" id="{36C7C587-1573-A083-76F2-141D1FE2DDFD}"/>
              </a:ext>
            </a:extLst>
          </p:cNvPr>
          <p:cNvSpPr txBox="1">
            <a:spLocks/>
          </p:cNvSpPr>
          <p:nvPr/>
        </p:nvSpPr>
        <p:spPr>
          <a:xfrm>
            <a:off x="1668543" y="595608"/>
            <a:ext cx="7513164"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Kodları - Açılış Ekranı</a:t>
            </a:r>
          </a:p>
        </p:txBody>
      </p:sp>
      <p:pic>
        <p:nvPicPr>
          <p:cNvPr id="7" name="Resim 6">
            <a:extLst>
              <a:ext uri="{FF2B5EF4-FFF2-40B4-BE49-F238E27FC236}">
                <a16:creationId xmlns:a16="http://schemas.microsoft.com/office/drawing/2014/main" id="{2C98BF86-B108-2E6D-798C-254B42A3CB85}"/>
              </a:ext>
            </a:extLst>
          </p:cNvPr>
          <p:cNvPicPr>
            <a:picLocks noChangeAspect="1"/>
          </p:cNvPicPr>
          <p:nvPr/>
        </p:nvPicPr>
        <p:blipFill>
          <a:blip r:embed="rId2"/>
          <a:stretch>
            <a:fillRect/>
          </a:stretch>
        </p:blipFill>
        <p:spPr>
          <a:xfrm>
            <a:off x="3192477" y="1663732"/>
            <a:ext cx="6243636" cy="4758916"/>
          </a:xfrm>
          <a:prstGeom prst="rect">
            <a:avLst/>
          </a:prstGeom>
        </p:spPr>
      </p:pic>
    </p:spTree>
    <p:extLst>
      <p:ext uri="{BB962C8B-B14F-4D97-AF65-F5344CB8AC3E}">
        <p14:creationId xmlns:p14="http://schemas.microsoft.com/office/powerpoint/2010/main" val="2123530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C347ED5A-9989-45DD-2ED7-A2415B5743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13</a:t>
            </a:fld>
            <a:endParaRPr lang="tr-TR" dirty="0"/>
          </a:p>
        </p:txBody>
      </p:sp>
      <p:sp>
        <p:nvSpPr>
          <p:cNvPr id="5" name="Google Shape;212;p5">
            <a:extLst>
              <a:ext uri="{FF2B5EF4-FFF2-40B4-BE49-F238E27FC236}">
                <a16:creationId xmlns:a16="http://schemas.microsoft.com/office/drawing/2014/main" id="{36C7C587-1573-A083-76F2-141D1FE2DDFD}"/>
              </a:ext>
            </a:extLst>
          </p:cNvPr>
          <p:cNvSpPr txBox="1">
            <a:spLocks/>
          </p:cNvSpPr>
          <p:nvPr/>
        </p:nvSpPr>
        <p:spPr>
          <a:xfrm>
            <a:off x="1668543" y="595608"/>
            <a:ext cx="7387908"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Kodları - Ana Ekran </a:t>
            </a:r>
          </a:p>
        </p:txBody>
      </p:sp>
      <p:pic>
        <p:nvPicPr>
          <p:cNvPr id="3" name="Resim 2">
            <a:extLst>
              <a:ext uri="{FF2B5EF4-FFF2-40B4-BE49-F238E27FC236}">
                <a16:creationId xmlns:a16="http://schemas.microsoft.com/office/drawing/2014/main" id="{1602A34B-D7D9-8240-6CFC-BF15B27606F9}"/>
              </a:ext>
            </a:extLst>
          </p:cNvPr>
          <p:cNvPicPr>
            <a:picLocks noChangeAspect="1"/>
          </p:cNvPicPr>
          <p:nvPr/>
        </p:nvPicPr>
        <p:blipFill>
          <a:blip r:embed="rId2"/>
          <a:stretch>
            <a:fillRect/>
          </a:stretch>
        </p:blipFill>
        <p:spPr>
          <a:xfrm>
            <a:off x="2451370" y="1589816"/>
            <a:ext cx="8231828" cy="5015567"/>
          </a:xfrm>
          <a:prstGeom prst="rect">
            <a:avLst/>
          </a:prstGeom>
        </p:spPr>
      </p:pic>
    </p:spTree>
    <p:extLst>
      <p:ext uri="{BB962C8B-B14F-4D97-AF65-F5344CB8AC3E}">
        <p14:creationId xmlns:p14="http://schemas.microsoft.com/office/powerpoint/2010/main" val="245280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EAE8D4EE-68BB-F78D-6ECE-5603B20E2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14</a:t>
            </a:fld>
            <a:endParaRPr lang="tr-TR" dirty="0"/>
          </a:p>
        </p:txBody>
      </p:sp>
      <p:pic>
        <p:nvPicPr>
          <p:cNvPr id="6" name="Resim 5">
            <a:extLst>
              <a:ext uri="{FF2B5EF4-FFF2-40B4-BE49-F238E27FC236}">
                <a16:creationId xmlns:a16="http://schemas.microsoft.com/office/drawing/2014/main" id="{344759BF-9840-C3F4-F6B5-BD78D3FEED82}"/>
              </a:ext>
            </a:extLst>
          </p:cNvPr>
          <p:cNvPicPr>
            <a:picLocks noChangeAspect="1"/>
          </p:cNvPicPr>
          <p:nvPr/>
        </p:nvPicPr>
        <p:blipFill>
          <a:blip r:embed="rId2"/>
          <a:stretch>
            <a:fillRect/>
          </a:stretch>
        </p:blipFill>
        <p:spPr>
          <a:xfrm>
            <a:off x="3077951" y="1572358"/>
            <a:ext cx="6188353" cy="4845668"/>
          </a:xfrm>
          <a:prstGeom prst="rect">
            <a:avLst/>
          </a:prstGeom>
        </p:spPr>
      </p:pic>
      <p:sp>
        <p:nvSpPr>
          <p:cNvPr id="7" name="Google Shape;212;p5">
            <a:extLst>
              <a:ext uri="{FF2B5EF4-FFF2-40B4-BE49-F238E27FC236}">
                <a16:creationId xmlns:a16="http://schemas.microsoft.com/office/drawing/2014/main" id="{285D7D7E-80EA-DBF2-D34A-A8644D5C6980}"/>
              </a:ext>
            </a:extLst>
          </p:cNvPr>
          <p:cNvSpPr txBox="1">
            <a:spLocks/>
          </p:cNvSpPr>
          <p:nvPr/>
        </p:nvSpPr>
        <p:spPr>
          <a:xfrm>
            <a:off x="1668543" y="595608"/>
            <a:ext cx="8749780"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Kodları – Sınav Konuları</a:t>
            </a:r>
          </a:p>
        </p:txBody>
      </p:sp>
    </p:spTree>
    <p:extLst>
      <p:ext uri="{BB962C8B-B14F-4D97-AF65-F5344CB8AC3E}">
        <p14:creationId xmlns:p14="http://schemas.microsoft.com/office/powerpoint/2010/main" val="1198510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60D971BD-B146-5A86-6B8D-837EE211EA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15</a:t>
            </a:fld>
            <a:endParaRPr lang="tr-TR" dirty="0"/>
          </a:p>
        </p:txBody>
      </p:sp>
      <p:pic>
        <p:nvPicPr>
          <p:cNvPr id="6" name="Resim 5">
            <a:extLst>
              <a:ext uri="{FF2B5EF4-FFF2-40B4-BE49-F238E27FC236}">
                <a16:creationId xmlns:a16="http://schemas.microsoft.com/office/drawing/2014/main" id="{3B8994A5-9067-7DB1-8559-A642562F3016}"/>
              </a:ext>
            </a:extLst>
          </p:cNvPr>
          <p:cNvPicPr>
            <a:picLocks noChangeAspect="1"/>
          </p:cNvPicPr>
          <p:nvPr/>
        </p:nvPicPr>
        <p:blipFill>
          <a:blip r:embed="rId2"/>
          <a:stretch>
            <a:fillRect/>
          </a:stretch>
        </p:blipFill>
        <p:spPr>
          <a:xfrm>
            <a:off x="3394953" y="1595813"/>
            <a:ext cx="5638322" cy="5057906"/>
          </a:xfrm>
          <a:prstGeom prst="rect">
            <a:avLst/>
          </a:prstGeom>
        </p:spPr>
      </p:pic>
      <p:sp>
        <p:nvSpPr>
          <p:cNvPr id="7" name="Google Shape;212;p5">
            <a:extLst>
              <a:ext uri="{FF2B5EF4-FFF2-40B4-BE49-F238E27FC236}">
                <a16:creationId xmlns:a16="http://schemas.microsoft.com/office/drawing/2014/main" id="{38A3BC0B-ABF0-A53B-E0E0-7BBB87400921}"/>
              </a:ext>
            </a:extLst>
          </p:cNvPr>
          <p:cNvSpPr txBox="1">
            <a:spLocks/>
          </p:cNvSpPr>
          <p:nvPr/>
        </p:nvSpPr>
        <p:spPr>
          <a:xfrm>
            <a:off x="1415623" y="601056"/>
            <a:ext cx="9420989"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Kodları – Konu Soruları Ekranı</a:t>
            </a:r>
          </a:p>
        </p:txBody>
      </p:sp>
    </p:spTree>
    <p:extLst>
      <p:ext uri="{BB962C8B-B14F-4D97-AF65-F5344CB8AC3E}">
        <p14:creationId xmlns:p14="http://schemas.microsoft.com/office/powerpoint/2010/main" val="2081985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7C8C68F7-B2CE-C9EB-5B5E-E330D51345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16</a:t>
            </a:fld>
            <a:endParaRPr lang="tr-TR" dirty="0"/>
          </a:p>
        </p:txBody>
      </p:sp>
      <p:pic>
        <p:nvPicPr>
          <p:cNvPr id="6" name="Resim 5">
            <a:extLst>
              <a:ext uri="{FF2B5EF4-FFF2-40B4-BE49-F238E27FC236}">
                <a16:creationId xmlns:a16="http://schemas.microsoft.com/office/drawing/2014/main" id="{2D3D53E4-29D4-92D4-6BD0-BAD43FE20370}"/>
              </a:ext>
            </a:extLst>
          </p:cNvPr>
          <p:cNvPicPr>
            <a:picLocks noChangeAspect="1"/>
          </p:cNvPicPr>
          <p:nvPr/>
        </p:nvPicPr>
        <p:blipFill>
          <a:blip r:embed="rId2"/>
          <a:stretch>
            <a:fillRect/>
          </a:stretch>
        </p:blipFill>
        <p:spPr>
          <a:xfrm>
            <a:off x="3577745" y="1601277"/>
            <a:ext cx="5096743" cy="5042714"/>
          </a:xfrm>
          <a:prstGeom prst="rect">
            <a:avLst/>
          </a:prstGeom>
        </p:spPr>
      </p:pic>
      <p:sp>
        <p:nvSpPr>
          <p:cNvPr id="7" name="Google Shape;212;p5">
            <a:extLst>
              <a:ext uri="{FF2B5EF4-FFF2-40B4-BE49-F238E27FC236}">
                <a16:creationId xmlns:a16="http://schemas.microsoft.com/office/drawing/2014/main" id="{E7CA3E29-A7CB-290E-4CCE-30F4B1356981}"/>
              </a:ext>
            </a:extLst>
          </p:cNvPr>
          <p:cNvSpPr txBox="1">
            <a:spLocks/>
          </p:cNvSpPr>
          <p:nvPr/>
        </p:nvSpPr>
        <p:spPr>
          <a:xfrm>
            <a:off x="1415623" y="601056"/>
            <a:ext cx="9420989"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Kodları – Sınav Sonuç Ekranı</a:t>
            </a:r>
          </a:p>
        </p:txBody>
      </p:sp>
    </p:spTree>
    <p:extLst>
      <p:ext uri="{BB962C8B-B14F-4D97-AF65-F5344CB8AC3E}">
        <p14:creationId xmlns:p14="http://schemas.microsoft.com/office/powerpoint/2010/main" val="4240432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F4F73380-4F4F-C91A-4777-7F1AC895FB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17</a:t>
            </a:fld>
            <a:endParaRPr lang="tr-TR" dirty="0"/>
          </a:p>
        </p:txBody>
      </p:sp>
      <p:pic>
        <p:nvPicPr>
          <p:cNvPr id="6" name="Resim 5">
            <a:extLst>
              <a:ext uri="{FF2B5EF4-FFF2-40B4-BE49-F238E27FC236}">
                <a16:creationId xmlns:a16="http://schemas.microsoft.com/office/drawing/2014/main" id="{2E2A4B67-CDFD-E600-7EA6-55AF66EA5A9F}"/>
              </a:ext>
            </a:extLst>
          </p:cNvPr>
          <p:cNvPicPr>
            <a:picLocks noChangeAspect="1"/>
          </p:cNvPicPr>
          <p:nvPr/>
        </p:nvPicPr>
        <p:blipFill>
          <a:blip r:embed="rId2"/>
          <a:stretch>
            <a:fillRect/>
          </a:stretch>
        </p:blipFill>
        <p:spPr>
          <a:xfrm>
            <a:off x="3589995" y="1583368"/>
            <a:ext cx="5012009" cy="4982802"/>
          </a:xfrm>
          <a:prstGeom prst="rect">
            <a:avLst/>
          </a:prstGeom>
        </p:spPr>
      </p:pic>
      <p:sp>
        <p:nvSpPr>
          <p:cNvPr id="7" name="Google Shape;212;p5">
            <a:extLst>
              <a:ext uri="{FF2B5EF4-FFF2-40B4-BE49-F238E27FC236}">
                <a16:creationId xmlns:a16="http://schemas.microsoft.com/office/drawing/2014/main" id="{48FE9B31-EA75-9EEC-F486-2D00472D2D12}"/>
              </a:ext>
            </a:extLst>
          </p:cNvPr>
          <p:cNvSpPr txBox="1">
            <a:spLocks/>
          </p:cNvSpPr>
          <p:nvPr/>
        </p:nvSpPr>
        <p:spPr>
          <a:xfrm>
            <a:off x="1415623" y="601056"/>
            <a:ext cx="7841499"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Kodları – Sınav Ekranı</a:t>
            </a:r>
          </a:p>
        </p:txBody>
      </p:sp>
    </p:spTree>
    <p:extLst>
      <p:ext uri="{BB962C8B-B14F-4D97-AF65-F5344CB8AC3E}">
        <p14:creationId xmlns:p14="http://schemas.microsoft.com/office/powerpoint/2010/main" val="3188947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330FBD4E-4818-E4DF-42A8-F36F296E09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18</a:t>
            </a:fld>
            <a:endParaRPr lang="tr-TR" dirty="0"/>
          </a:p>
        </p:txBody>
      </p:sp>
      <p:pic>
        <p:nvPicPr>
          <p:cNvPr id="6" name="Resim 5">
            <a:extLst>
              <a:ext uri="{FF2B5EF4-FFF2-40B4-BE49-F238E27FC236}">
                <a16:creationId xmlns:a16="http://schemas.microsoft.com/office/drawing/2014/main" id="{ED0F060A-A6D3-6490-FE5C-EF19D2622EC4}"/>
              </a:ext>
            </a:extLst>
          </p:cNvPr>
          <p:cNvPicPr>
            <a:picLocks noChangeAspect="1"/>
          </p:cNvPicPr>
          <p:nvPr/>
        </p:nvPicPr>
        <p:blipFill>
          <a:blip r:embed="rId2"/>
          <a:stretch>
            <a:fillRect/>
          </a:stretch>
        </p:blipFill>
        <p:spPr>
          <a:xfrm>
            <a:off x="3579780" y="1445464"/>
            <a:ext cx="4950740" cy="5208255"/>
          </a:xfrm>
          <a:prstGeom prst="rect">
            <a:avLst/>
          </a:prstGeom>
        </p:spPr>
      </p:pic>
      <p:sp>
        <p:nvSpPr>
          <p:cNvPr id="8" name="Google Shape;212;p5">
            <a:extLst>
              <a:ext uri="{FF2B5EF4-FFF2-40B4-BE49-F238E27FC236}">
                <a16:creationId xmlns:a16="http://schemas.microsoft.com/office/drawing/2014/main" id="{CC08236D-C486-8D0C-13ED-6CA71474EAFE}"/>
              </a:ext>
            </a:extLst>
          </p:cNvPr>
          <p:cNvSpPr txBox="1">
            <a:spLocks/>
          </p:cNvSpPr>
          <p:nvPr/>
        </p:nvSpPr>
        <p:spPr>
          <a:xfrm>
            <a:off x="1478604" y="610784"/>
            <a:ext cx="9720439"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Kodları – Trafik İşaretleri Ekranı</a:t>
            </a:r>
          </a:p>
        </p:txBody>
      </p:sp>
    </p:spTree>
    <p:extLst>
      <p:ext uri="{BB962C8B-B14F-4D97-AF65-F5344CB8AC3E}">
        <p14:creationId xmlns:p14="http://schemas.microsoft.com/office/powerpoint/2010/main" val="3442234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6D26DB23-FE12-D714-E678-1C033D22EB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19</a:t>
            </a:fld>
            <a:endParaRPr lang="tr-TR" dirty="0"/>
          </a:p>
        </p:txBody>
      </p:sp>
      <p:pic>
        <p:nvPicPr>
          <p:cNvPr id="6" name="Resim 5">
            <a:extLst>
              <a:ext uri="{FF2B5EF4-FFF2-40B4-BE49-F238E27FC236}">
                <a16:creationId xmlns:a16="http://schemas.microsoft.com/office/drawing/2014/main" id="{4BC9A46A-74E9-2823-AFF9-05DD71217430}"/>
              </a:ext>
            </a:extLst>
          </p:cNvPr>
          <p:cNvPicPr>
            <a:picLocks noChangeAspect="1"/>
          </p:cNvPicPr>
          <p:nvPr/>
        </p:nvPicPr>
        <p:blipFill>
          <a:blip r:embed="rId2"/>
          <a:stretch>
            <a:fillRect/>
          </a:stretch>
        </p:blipFill>
        <p:spPr>
          <a:xfrm>
            <a:off x="4017523" y="1640885"/>
            <a:ext cx="5129090" cy="5016143"/>
          </a:xfrm>
          <a:prstGeom prst="rect">
            <a:avLst/>
          </a:prstGeom>
        </p:spPr>
      </p:pic>
      <p:sp>
        <p:nvSpPr>
          <p:cNvPr id="7" name="Google Shape;212;p5">
            <a:extLst>
              <a:ext uri="{FF2B5EF4-FFF2-40B4-BE49-F238E27FC236}">
                <a16:creationId xmlns:a16="http://schemas.microsoft.com/office/drawing/2014/main" id="{6F7E0A0E-4933-A38E-8F7F-C872555704D4}"/>
              </a:ext>
            </a:extLst>
          </p:cNvPr>
          <p:cNvSpPr txBox="1">
            <a:spLocks/>
          </p:cNvSpPr>
          <p:nvPr/>
        </p:nvSpPr>
        <p:spPr>
          <a:xfrm>
            <a:off x="1569395" y="630240"/>
            <a:ext cx="10622605"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Kodları – Çözülen Denemeler Ekranı</a:t>
            </a:r>
          </a:p>
        </p:txBody>
      </p:sp>
    </p:spTree>
    <p:extLst>
      <p:ext uri="{BB962C8B-B14F-4D97-AF65-F5344CB8AC3E}">
        <p14:creationId xmlns:p14="http://schemas.microsoft.com/office/powerpoint/2010/main" val="95398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
          <p:cNvSpPr txBox="1">
            <a:spLocks noGrp="1"/>
          </p:cNvSpPr>
          <p:nvPr>
            <p:ph type="title"/>
          </p:nvPr>
        </p:nvSpPr>
        <p:spPr>
          <a:xfrm>
            <a:off x="1885361" y="691893"/>
            <a:ext cx="2823225" cy="771057"/>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İÇİNDEKİLER</a:t>
            </a:r>
          </a:p>
        </p:txBody>
      </p:sp>
      <p:sp>
        <p:nvSpPr>
          <p:cNvPr id="205" name="Google Shape;205;p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pPr marL="0" lvl="0" indent="0" algn="r" rtl="0">
                <a:spcBef>
                  <a:spcPts val="0"/>
                </a:spcBef>
                <a:spcAft>
                  <a:spcPts val="0"/>
                </a:spcAft>
                <a:buNone/>
              </a:pPr>
              <a:t>2</a:t>
            </a:fld>
            <a:endParaRPr lang="tr-TR" dirty="0"/>
          </a:p>
        </p:txBody>
      </p:sp>
      <p:sp>
        <p:nvSpPr>
          <p:cNvPr id="207" name="Google Shape;207;p4"/>
          <p:cNvSpPr txBox="1"/>
          <p:nvPr/>
        </p:nvSpPr>
        <p:spPr>
          <a:xfrm>
            <a:off x="1885361" y="1462950"/>
            <a:ext cx="8314441" cy="4475937"/>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ct val="100000"/>
              <a:buFont typeface="Noto Sans Symbols"/>
              <a:buNone/>
            </a:pPr>
            <a:endParaRP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endParaRP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Flutter Nedir?</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Dart Nedir?</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Uygulama Amacı ve Tanıtımı</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Uygulama</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Uygulama Kodları</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dirty="0">
                <a:solidFill>
                  <a:srgbClr val="3F3F3F"/>
                </a:solidFill>
                <a:latin typeface="Century Gothic" panose="020B0502020202020204"/>
                <a:ea typeface="Century Gothic" panose="020B0502020202020204"/>
                <a:cs typeface="Century Gothic" panose="020B0502020202020204"/>
                <a:sym typeface="Century Gothic" panose="020B0502020202020204"/>
              </a:rPr>
              <a:t>Sonuç</a:t>
            </a:r>
          </a:p>
          <a:p>
            <a:pPr marL="342900" marR="0" lvl="0" indent="-342900" algn="just" rtl="0">
              <a:lnSpc>
                <a:spcPct val="150000"/>
              </a:lnSpc>
              <a:spcBef>
                <a:spcPts val="1000"/>
              </a:spcBef>
              <a:spcAft>
                <a:spcPts val="0"/>
              </a:spcAft>
              <a:buClr>
                <a:schemeClr val="accent1"/>
              </a:buClr>
              <a:buSzPct val="100000"/>
              <a:buFont typeface="Noto Sans Symbols"/>
              <a:buChar char=""/>
            </a:pPr>
            <a:r>
              <a:rPr lang="tr-TR" sz="1800" b="1" i="0" u="none" strike="noStrike" cap="none" dirty="0">
                <a:solidFill>
                  <a:srgbClr val="3F3F3F"/>
                </a:solidFill>
                <a:latin typeface="Century Gothic" panose="020B0502020202020204"/>
                <a:ea typeface="Century Gothic" panose="020B0502020202020204"/>
                <a:cs typeface="Century Gothic" panose="020B0502020202020204"/>
                <a:sym typeface="Century Gothic" panose="020B0502020202020204"/>
              </a:rPr>
              <a:t>Yardımcı Kaynaklar</a:t>
            </a:r>
          </a:p>
        </p:txBody>
      </p:sp>
      <p:pic>
        <p:nvPicPr>
          <p:cNvPr id="6" name="Resim 5">
            <a:extLst>
              <a:ext uri="{FF2B5EF4-FFF2-40B4-BE49-F238E27FC236}">
                <a16:creationId xmlns:a16="http://schemas.microsoft.com/office/drawing/2014/main" id="{DB7844B8-E957-2139-16DC-9D0F4C08A377}"/>
              </a:ext>
            </a:extLst>
          </p:cNvPr>
          <p:cNvPicPr>
            <a:picLocks noChangeAspect="1"/>
          </p:cNvPicPr>
          <p:nvPr/>
        </p:nvPicPr>
        <p:blipFill>
          <a:blip r:embed="rId3"/>
          <a:stretch>
            <a:fillRect/>
          </a:stretch>
        </p:blipFill>
        <p:spPr>
          <a:xfrm>
            <a:off x="10088106" y="4961105"/>
            <a:ext cx="1613893" cy="1613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085FE74C-AB00-0907-AB49-E976D8290004}"/>
              </a:ext>
            </a:extLst>
          </p:cNvPr>
          <p:cNvSpPr>
            <a:spLocks noGrp="1"/>
          </p:cNvSpPr>
          <p:nvPr>
            <p:ph type="body" idx="1"/>
          </p:nvPr>
        </p:nvSpPr>
        <p:spPr>
          <a:xfrm>
            <a:off x="1569396" y="2067612"/>
            <a:ext cx="8915400" cy="3777622"/>
          </a:xfrm>
        </p:spPr>
        <p:txBody>
          <a:bodyPr/>
          <a:lstStyle/>
          <a:p>
            <a:pPr algn="just">
              <a:lnSpc>
                <a:spcPct val="150000"/>
              </a:lnSpc>
            </a:pPr>
            <a:r>
              <a:rPr lang="tr-TR" dirty="0"/>
              <a:t>Sonuç olarak, Flutter ve dart dili ile geliştirdiğim Ehliyet Sınavı uygulaması, ehliyet almak isteyen, ehliyet sınavına hazırlanan veya bilgilerini tazelemek isteyenlerin kullanabileceği bir uygulamadır. Bu uygulama internet bağlantısı gerektirmediği </a:t>
            </a:r>
            <a:r>
              <a:rPr lang="tr-TR"/>
              <a:t>için insanlar </a:t>
            </a:r>
            <a:r>
              <a:rPr lang="tr-TR" dirty="0"/>
              <a:t>MEB Ehliyet sınavına her yerde hazırlanabilirler. </a:t>
            </a:r>
          </a:p>
          <a:p>
            <a:pPr algn="just">
              <a:lnSpc>
                <a:spcPct val="150000"/>
              </a:lnSpc>
            </a:pPr>
            <a:r>
              <a:rPr lang="tr-TR" dirty="0"/>
              <a:t>Uygulamayı Google Play Store üzerinden indirerek kullanabilirsiniz.</a:t>
            </a:r>
          </a:p>
        </p:txBody>
      </p:sp>
      <p:sp>
        <p:nvSpPr>
          <p:cNvPr id="4" name="Slayt Numarası Yer Tutucusu 3">
            <a:extLst>
              <a:ext uri="{FF2B5EF4-FFF2-40B4-BE49-F238E27FC236}">
                <a16:creationId xmlns:a16="http://schemas.microsoft.com/office/drawing/2014/main" id="{08B7BE08-BA60-2018-8AB2-63ED0D1680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20</a:t>
            </a:fld>
            <a:endParaRPr lang="tr-TR" dirty="0"/>
          </a:p>
        </p:txBody>
      </p:sp>
      <p:sp>
        <p:nvSpPr>
          <p:cNvPr id="5" name="Google Shape;212;p5">
            <a:extLst>
              <a:ext uri="{FF2B5EF4-FFF2-40B4-BE49-F238E27FC236}">
                <a16:creationId xmlns:a16="http://schemas.microsoft.com/office/drawing/2014/main" id="{2F127D49-AB3B-01FD-D565-47D192B1E3DC}"/>
              </a:ext>
            </a:extLst>
          </p:cNvPr>
          <p:cNvSpPr txBox="1">
            <a:spLocks/>
          </p:cNvSpPr>
          <p:nvPr/>
        </p:nvSpPr>
        <p:spPr>
          <a:xfrm>
            <a:off x="1569396" y="630240"/>
            <a:ext cx="2097632"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Sonuç</a:t>
            </a:r>
          </a:p>
        </p:txBody>
      </p:sp>
    </p:spTree>
    <p:extLst>
      <p:ext uri="{BB962C8B-B14F-4D97-AF65-F5344CB8AC3E}">
        <p14:creationId xmlns:p14="http://schemas.microsoft.com/office/powerpoint/2010/main" val="2723613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5"/>
          <p:cNvSpPr txBox="1">
            <a:spLocks noGrp="1"/>
          </p:cNvSpPr>
          <p:nvPr>
            <p:ph type="title"/>
          </p:nvPr>
        </p:nvSpPr>
        <p:spPr>
          <a:xfrm>
            <a:off x="1311579" y="563736"/>
            <a:ext cx="8911687"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Yardımcı Kaynaklar</a:t>
            </a:r>
            <a:endParaRPr b="1" dirty="0"/>
          </a:p>
        </p:txBody>
      </p:sp>
      <p:sp>
        <p:nvSpPr>
          <p:cNvPr id="530" name="Google Shape;530;p45"/>
          <p:cNvSpPr txBox="1">
            <a:spLocks noGrp="1"/>
          </p:cNvSpPr>
          <p:nvPr>
            <p:ph type="body" idx="1"/>
          </p:nvPr>
        </p:nvSpPr>
        <p:spPr>
          <a:xfrm>
            <a:off x="2623717" y="1795596"/>
            <a:ext cx="8915400" cy="3777622"/>
          </a:xfrm>
          <a:prstGeom prst="rect">
            <a:avLst/>
          </a:prstGeom>
          <a:noFill/>
          <a:ln>
            <a:noFill/>
          </a:ln>
        </p:spPr>
        <p:txBody>
          <a:bodyPr spcFirstLastPara="1" wrap="square" lIns="91425" tIns="45700" rIns="91425" bIns="45700" anchor="t" anchorCtr="0">
            <a:normAutofit/>
          </a:bodyPr>
          <a:lstStyle/>
          <a:p>
            <a:pPr marL="342900" lvl="0" algn="just" rtl="0">
              <a:lnSpc>
                <a:spcPct val="150000"/>
              </a:lnSpc>
              <a:spcBef>
                <a:spcPts val="0"/>
              </a:spcBef>
              <a:spcAft>
                <a:spcPts val="0"/>
              </a:spcAft>
              <a:buSzPts val="1800"/>
              <a:buFont typeface="+mj-lt"/>
              <a:buAutoNum type="arabicPeriod"/>
            </a:pPr>
            <a:r>
              <a:rPr lang="tr-TR" b="1" dirty="0">
                <a:hlinkClick r:id="rId3"/>
              </a:rPr>
              <a:t>https://en.wikipedia.org/wiki/Flutter</a:t>
            </a:r>
            <a:endParaRPr lang="tr-TR" b="1" dirty="0"/>
          </a:p>
          <a:p>
            <a:pPr marL="342900" lvl="0" algn="just" rtl="0">
              <a:lnSpc>
                <a:spcPct val="150000"/>
              </a:lnSpc>
              <a:spcBef>
                <a:spcPts val="0"/>
              </a:spcBef>
              <a:spcAft>
                <a:spcPts val="0"/>
              </a:spcAft>
              <a:buSzPts val="1800"/>
              <a:buFont typeface="+mj-lt"/>
              <a:buAutoNum type="arabicPeriod"/>
            </a:pPr>
            <a:r>
              <a:rPr lang="tr-TR" b="1" dirty="0">
                <a:hlinkClick r:id="rId4"/>
              </a:rPr>
              <a:t>https://en.wikipedia.org/wiki/Dart_(programming_language)</a:t>
            </a:r>
            <a:endParaRPr lang="tr-TR" b="1" dirty="0"/>
          </a:p>
          <a:p>
            <a:pPr marL="342900" lvl="0" algn="just" rtl="0">
              <a:lnSpc>
                <a:spcPct val="150000"/>
              </a:lnSpc>
              <a:spcBef>
                <a:spcPts val="0"/>
              </a:spcBef>
              <a:spcAft>
                <a:spcPts val="0"/>
              </a:spcAft>
              <a:buSzPts val="1800"/>
              <a:buFont typeface="+mj-lt"/>
              <a:buAutoNum type="arabicPeriod"/>
            </a:pPr>
            <a:r>
              <a:rPr lang="tr-TR" b="1" dirty="0">
                <a:hlinkClick r:id="rId5"/>
              </a:rPr>
              <a:t>https://docs.flutter.dev/</a:t>
            </a:r>
            <a:endParaRPr lang="tr-TR" b="1" dirty="0"/>
          </a:p>
          <a:p>
            <a:pPr marL="342900" lvl="0" algn="just" rtl="0">
              <a:lnSpc>
                <a:spcPct val="150000"/>
              </a:lnSpc>
              <a:spcBef>
                <a:spcPts val="0"/>
              </a:spcBef>
              <a:spcAft>
                <a:spcPts val="0"/>
              </a:spcAft>
              <a:buSzPts val="1800"/>
              <a:buFont typeface="+mj-lt"/>
              <a:buAutoNum type="arabicPeriod"/>
            </a:pPr>
            <a:r>
              <a:rPr lang="tr-TR" b="1" dirty="0">
                <a:hlinkClick r:id="rId6"/>
              </a:rPr>
              <a:t>https://dart.dev/guides</a:t>
            </a:r>
            <a:endParaRPr lang="tr-TR" b="1" dirty="0"/>
          </a:p>
          <a:p>
            <a:pPr marL="342900" lvl="0" algn="just" rtl="0">
              <a:lnSpc>
                <a:spcPct val="150000"/>
              </a:lnSpc>
              <a:spcBef>
                <a:spcPts val="0"/>
              </a:spcBef>
              <a:spcAft>
                <a:spcPts val="0"/>
              </a:spcAft>
              <a:buSzPts val="1800"/>
              <a:buFont typeface="+mj-lt"/>
              <a:buAutoNum type="arabicPeriod"/>
            </a:pPr>
            <a:r>
              <a:rPr lang="tr-TR" b="1" dirty="0">
                <a:hlinkClick r:id="rId7"/>
              </a:rPr>
              <a:t>https://www.tutorialspoint.com/flutter/index.htm</a:t>
            </a:r>
            <a:endParaRPr lang="tr-TR" b="1" dirty="0"/>
          </a:p>
          <a:p>
            <a:pPr marL="342900" lvl="0" algn="just" rtl="0">
              <a:lnSpc>
                <a:spcPct val="150000"/>
              </a:lnSpc>
              <a:spcBef>
                <a:spcPts val="0"/>
              </a:spcBef>
              <a:spcAft>
                <a:spcPts val="0"/>
              </a:spcAft>
              <a:buSzPts val="1800"/>
              <a:buFont typeface="+mj-lt"/>
              <a:buAutoNum type="arabicPeriod"/>
            </a:pPr>
            <a:r>
              <a:rPr lang="tr-TR" b="1" dirty="0">
                <a:hlinkClick r:id="rId8"/>
              </a:rPr>
              <a:t>https://www.tutorialspoint.com/dart_programming/index.htm</a:t>
            </a:r>
            <a:endParaRPr lang="tr-TR" b="1" dirty="0"/>
          </a:p>
          <a:p>
            <a:pPr marL="342900" lvl="0" algn="just" rtl="0">
              <a:lnSpc>
                <a:spcPct val="150000"/>
              </a:lnSpc>
              <a:spcBef>
                <a:spcPts val="0"/>
              </a:spcBef>
              <a:spcAft>
                <a:spcPts val="0"/>
              </a:spcAft>
              <a:buSzPts val="1800"/>
              <a:buFont typeface="+mj-lt"/>
              <a:buAutoNum type="arabicPeriod"/>
            </a:pPr>
            <a:r>
              <a:rPr lang="tr-TR" b="1" dirty="0">
                <a:hlinkClick r:id="rId9"/>
              </a:rPr>
              <a:t>https://www.geeksforgeeks.org/flutter-tutorial/</a:t>
            </a:r>
            <a:endParaRPr lang="tr-TR" b="1" dirty="0"/>
          </a:p>
          <a:p>
            <a:pPr marL="342900" lvl="0" algn="just" rtl="0">
              <a:lnSpc>
                <a:spcPct val="150000"/>
              </a:lnSpc>
              <a:spcBef>
                <a:spcPts val="0"/>
              </a:spcBef>
              <a:spcAft>
                <a:spcPts val="0"/>
              </a:spcAft>
              <a:buSzPts val="1800"/>
              <a:buFont typeface="+mj-lt"/>
              <a:buAutoNum type="arabicPeriod"/>
            </a:pPr>
            <a:endParaRPr lang="tr-TR" b="1" dirty="0"/>
          </a:p>
          <a:p>
            <a:pPr marL="342900" lvl="0" algn="just" rtl="0">
              <a:lnSpc>
                <a:spcPct val="150000"/>
              </a:lnSpc>
              <a:spcBef>
                <a:spcPts val="0"/>
              </a:spcBef>
              <a:spcAft>
                <a:spcPts val="0"/>
              </a:spcAft>
              <a:buSzPts val="1800"/>
              <a:buFont typeface="+mj-lt"/>
              <a:buAutoNum type="arabicPeriod"/>
            </a:pPr>
            <a:endParaRPr lang="tr-TR" b="1" dirty="0"/>
          </a:p>
          <a:p>
            <a:pPr marL="342900" lvl="0" algn="just" rtl="0">
              <a:lnSpc>
                <a:spcPct val="150000"/>
              </a:lnSpc>
              <a:spcBef>
                <a:spcPts val="0"/>
              </a:spcBef>
              <a:spcAft>
                <a:spcPts val="0"/>
              </a:spcAft>
              <a:buSzPts val="1800"/>
              <a:buFont typeface="+mj-lt"/>
              <a:buAutoNum type="arabicPeriod"/>
            </a:pPr>
            <a:endParaRPr lang="tr-TR" b="1" dirty="0"/>
          </a:p>
          <a:p>
            <a:pPr marL="342900" lvl="0" algn="just" rtl="0">
              <a:lnSpc>
                <a:spcPct val="150000"/>
              </a:lnSpc>
              <a:spcBef>
                <a:spcPts val="0"/>
              </a:spcBef>
              <a:spcAft>
                <a:spcPts val="0"/>
              </a:spcAft>
              <a:buSzPts val="1800"/>
              <a:buFont typeface="+mj-lt"/>
              <a:buAutoNum type="arabicPeriod"/>
            </a:pPr>
            <a:endParaRPr lang="tr-TR" b="1" dirty="0"/>
          </a:p>
          <a:p>
            <a:pPr marL="342900" lvl="0" algn="just" rtl="0">
              <a:lnSpc>
                <a:spcPct val="150000"/>
              </a:lnSpc>
              <a:spcBef>
                <a:spcPts val="0"/>
              </a:spcBef>
              <a:spcAft>
                <a:spcPts val="0"/>
              </a:spcAft>
              <a:buSzPts val="1800"/>
              <a:buFont typeface="+mj-lt"/>
              <a:buAutoNum type="arabicPeriod"/>
            </a:pPr>
            <a:endParaRPr lang="tr-TR" b="1" dirty="0"/>
          </a:p>
          <a:p>
            <a:pPr marL="342900" lvl="0" algn="just" rtl="0">
              <a:lnSpc>
                <a:spcPct val="150000"/>
              </a:lnSpc>
              <a:spcBef>
                <a:spcPts val="0"/>
              </a:spcBef>
              <a:spcAft>
                <a:spcPts val="0"/>
              </a:spcAft>
              <a:buSzPts val="1800"/>
              <a:buFont typeface="+mj-lt"/>
              <a:buAutoNum type="arabicPeriod"/>
            </a:pPr>
            <a:endParaRPr lang="tr-TR" b="1" dirty="0"/>
          </a:p>
          <a:p>
            <a:pPr marL="342900" lvl="0" algn="just" rtl="0">
              <a:lnSpc>
                <a:spcPct val="150000"/>
              </a:lnSpc>
              <a:spcBef>
                <a:spcPts val="0"/>
              </a:spcBef>
              <a:spcAft>
                <a:spcPts val="0"/>
              </a:spcAft>
              <a:buSzPts val="1800"/>
              <a:buFont typeface="+mj-lt"/>
              <a:buAutoNum type="arabicPeriod"/>
            </a:pPr>
            <a:endParaRPr lang="tr-TR" b="1" dirty="0"/>
          </a:p>
        </p:txBody>
      </p:sp>
      <p:sp>
        <p:nvSpPr>
          <p:cNvPr id="531" name="Google Shape;531;p4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21</a:t>
            </a:fld>
            <a:endParaRPr lang="tr-TR" dirty="0"/>
          </a:p>
        </p:txBody>
      </p:sp>
      <p:pic>
        <p:nvPicPr>
          <p:cNvPr id="532" name="Google Shape;532;p45" descr="Kurumsal Kimlik | Burdur Mehmet Akif Ersoy Üniversitesi"/>
          <p:cNvPicPr preferRelativeResize="0"/>
          <p:nvPr/>
        </p:nvPicPr>
        <p:blipFill rotWithShape="1">
          <a:blip r:embed="rId10"/>
          <a:srcRect l="10292" t="8690" r="10665" b="11290"/>
          <a:stretch>
            <a:fillRect/>
          </a:stretch>
        </p:blipFill>
        <p:spPr>
          <a:xfrm>
            <a:off x="10078311" y="102395"/>
            <a:ext cx="1992144" cy="685387"/>
          </a:xfrm>
          <a:prstGeom prst="rect">
            <a:avLst/>
          </a:prstGeom>
          <a:noFill/>
          <a:ln>
            <a:noFill/>
          </a:ln>
        </p:spPr>
      </p:pic>
      <p:pic>
        <p:nvPicPr>
          <p:cNvPr id="533" name="Google Shape;533;p45"/>
          <p:cNvPicPr preferRelativeResize="0"/>
          <p:nvPr/>
        </p:nvPicPr>
        <p:blipFill rotWithShape="1">
          <a:blip r:embed="rId11"/>
          <a:srcRect l="7414" t="14357" r="29954"/>
          <a:stretch>
            <a:fillRect/>
          </a:stretch>
        </p:blipFill>
        <p:spPr>
          <a:xfrm>
            <a:off x="10026650" y="4741251"/>
            <a:ext cx="1812026" cy="2002768"/>
          </a:xfrm>
          <a:prstGeom prst="ellipse">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6"/>
          <p:cNvSpPr/>
          <p:nvPr/>
        </p:nvSpPr>
        <p:spPr>
          <a:xfrm>
            <a:off x="5872293" y="4384127"/>
            <a:ext cx="5972961" cy="2239861"/>
          </a:xfrm>
          <a:prstGeom prst="roundRect">
            <a:avLst>
              <a:gd name="adj" fmla="val 16667"/>
            </a:avLst>
          </a:prstGeom>
          <a:gradFill>
            <a:gsLst>
              <a:gs pos="0">
                <a:srgbClr val="54BCE8"/>
              </a:gs>
              <a:gs pos="100000">
                <a:srgbClr val="21ACE1"/>
              </a:gs>
            </a:gsLst>
            <a:lin ang="5400000" scaled="0"/>
          </a:gradFill>
          <a:ln>
            <a:noFill/>
          </a:ln>
          <a:effectLst>
            <a:outerShdw blurRad="50800" dist="381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39" name="Google Shape;539;p46"/>
          <p:cNvSpPr txBox="1">
            <a:spLocks noGrp="1"/>
          </p:cNvSpPr>
          <p:nvPr>
            <p:ph type="ctrTitle"/>
          </p:nvPr>
        </p:nvSpPr>
        <p:spPr>
          <a:xfrm>
            <a:off x="2810311" y="2667969"/>
            <a:ext cx="7768206" cy="888718"/>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Century Gothic" panose="020B0502020202020204"/>
              <a:buNone/>
            </a:pPr>
            <a:r>
              <a:rPr lang="tr-TR" b="1" dirty="0">
                <a:solidFill>
                  <a:schemeClr val="dk1"/>
                </a:solidFill>
              </a:rPr>
              <a:t>İlginiz için teşekkürler…</a:t>
            </a:r>
            <a:endParaRPr b="1" dirty="0">
              <a:solidFill>
                <a:schemeClr val="dk1"/>
              </a:solidFill>
            </a:endParaRPr>
          </a:p>
        </p:txBody>
      </p:sp>
      <p:sp>
        <p:nvSpPr>
          <p:cNvPr id="540" name="Google Shape;540;p46"/>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a:t>22</a:t>
            </a:fld>
            <a:endParaRPr lang="tr-TR" dirty="0"/>
          </a:p>
        </p:txBody>
      </p:sp>
      <p:sp>
        <p:nvSpPr>
          <p:cNvPr id="541" name="Google Shape;541;p46"/>
          <p:cNvSpPr txBox="1"/>
          <p:nvPr/>
        </p:nvSpPr>
        <p:spPr>
          <a:xfrm>
            <a:off x="6251099" y="4600165"/>
            <a:ext cx="5499078" cy="201586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Hazırlayan                  : </a:t>
            </a:r>
            <a: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t>Berat ELİAÇIK 1911404006</a:t>
            </a:r>
            <a:br>
              <a:rPr lang="tr-TR" sz="1600" b="1" dirty="0">
                <a:solidFill>
                  <a:schemeClr val="dk1"/>
                </a:solidFill>
                <a:latin typeface="Century Gothic" panose="020B0502020202020204"/>
                <a:ea typeface="Century Gothic" panose="020B0502020202020204"/>
                <a:cs typeface="Century Gothic" panose="020B0502020202020204"/>
                <a:sym typeface="Century Gothic" panose="020B0502020202020204"/>
              </a:rPr>
            </a:b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E-posta                       : berateliacikk@gmail.com</a:t>
            </a:r>
            <a:endParaRPr sz="16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Tarih                            </a:t>
            </a:r>
            <a:r>
              <a:rPr lang="tr-TR" sz="1600">
                <a:solidFill>
                  <a:schemeClr val="dk1"/>
                </a:solidFill>
                <a:latin typeface="Century Gothic" panose="020B0502020202020204"/>
                <a:ea typeface="Century Gothic" panose="020B0502020202020204"/>
                <a:cs typeface="Century Gothic" panose="020B0502020202020204"/>
                <a:sym typeface="Century Gothic" panose="020B0502020202020204"/>
              </a:rPr>
              <a:t>: 30/05/2022</a:t>
            </a:r>
            <a:endPar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Ders Yürütücüsü        : Doç. Dr. İsmail KIRBAŞ </a:t>
            </a:r>
          </a:p>
          <a:p>
            <a:pPr marL="0" marR="0" lvl="0" indent="0" algn="l" rtl="0">
              <a:spcBef>
                <a:spcPts val="1000"/>
              </a:spcBef>
              <a:spcAft>
                <a:spcPts val="0"/>
              </a:spcAft>
              <a:buClr>
                <a:schemeClr val="accent1"/>
              </a:buClr>
              <a:buSzPts val="1600"/>
              <a:buFont typeface="Noto Sans Symbols"/>
              <a:buNone/>
            </a:pPr>
            <a:r>
              <a:rPr lang="tr-TR" sz="1600" dirty="0">
                <a:solidFill>
                  <a:schemeClr val="dk1"/>
                </a:solidFill>
                <a:latin typeface="Century Gothic" panose="020B0502020202020204"/>
                <a:ea typeface="Century Gothic" panose="020B0502020202020204"/>
                <a:cs typeface="Century Gothic" panose="020B0502020202020204"/>
                <a:sym typeface="Century Gothic" panose="020B0502020202020204"/>
              </a:rPr>
              <a:t>E-posta                       : ismkir@gmail.com</a:t>
            </a:r>
          </a:p>
        </p:txBody>
      </p:sp>
      <p:pic>
        <p:nvPicPr>
          <p:cNvPr id="542" name="Google Shape;542;p46" descr="Kurumsal Kimlik | Burdur Mehmet Akif Ersoy Üniversitesi"/>
          <p:cNvPicPr preferRelativeResize="0"/>
          <p:nvPr/>
        </p:nvPicPr>
        <p:blipFill rotWithShape="1">
          <a:blip r:embed="rId3"/>
          <a:srcRect l="10292" t="8690" r="10665" b="11290"/>
          <a:stretch>
            <a:fillRect/>
          </a:stretch>
        </p:blipFill>
        <p:spPr>
          <a:xfrm>
            <a:off x="4732786" y="370695"/>
            <a:ext cx="1992144" cy="685387"/>
          </a:xfrm>
          <a:prstGeom prst="rect">
            <a:avLst/>
          </a:prstGeom>
          <a:noFill/>
          <a:ln>
            <a:noFill/>
          </a:ln>
        </p:spPr>
      </p:pic>
      <p:sp>
        <p:nvSpPr>
          <p:cNvPr id="543" name="Google Shape;543;p46"/>
          <p:cNvSpPr txBox="1"/>
          <p:nvPr/>
        </p:nvSpPr>
        <p:spPr>
          <a:xfrm>
            <a:off x="3575731" y="1214540"/>
            <a:ext cx="4427150" cy="941166"/>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accent1"/>
              </a:buClr>
              <a:buSzPts val="1800"/>
              <a:buFont typeface="Noto Sans Symbols"/>
              <a:buNone/>
            </a:pPr>
            <a:r>
              <a:rPr lang="tr-TR" sz="1800" b="1" dirty="0">
                <a:solidFill>
                  <a:schemeClr val="accent3"/>
                </a:solidFill>
                <a:latin typeface="Century Gothic" panose="020B0502020202020204"/>
                <a:ea typeface="Century Gothic" panose="020B0502020202020204"/>
                <a:cs typeface="Century Gothic" panose="020B0502020202020204"/>
                <a:sym typeface="Century Gothic" panose="020B0502020202020204"/>
              </a:rPr>
              <a:t>Flutter ile Mobil Programlamaya Giriş</a:t>
            </a:r>
            <a:endParaRPr sz="1800" b="1" dirty="0">
              <a:solidFill>
                <a:schemeClr val="accent3"/>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545" name="Google Shape;545;p46"/>
          <p:cNvSpPr/>
          <p:nvPr/>
        </p:nvSpPr>
        <p:spPr>
          <a:xfrm>
            <a:off x="351927" y="1532752"/>
            <a:ext cx="2960411" cy="3054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400" b="1" u="sng" cap="none" dirty="0">
                <a:solidFill>
                  <a:schemeClr val="accent1"/>
                </a:solidFill>
                <a:latin typeface="Century Gothic" panose="020B0502020202020204"/>
                <a:ea typeface="Century Gothic" panose="020B0502020202020204"/>
                <a:cs typeface="Century Gothic" panose="020B0502020202020204"/>
                <a:sym typeface="Century Gothic" panose="020B0502020202020204"/>
                <a:hlinkClick r:id="rId4"/>
              </a:rPr>
              <a:t>www.youtube.com/BMderslerim</a:t>
            </a:r>
            <a:endParaRPr sz="1400" b="1" cap="none" dirty="0">
              <a:solidFill>
                <a:schemeClr val="accen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547" name="Google Shape;547;p46"/>
          <p:cNvPicPr preferRelativeResize="0"/>
          <p:nvPr/>
        </p:nvPicPr>
        <p:blipFill rotWithShape="1">
          <a:blip r:embed="rId5"/>
          <a:srcRect/>
          <a:stretch>
            <a:fillRect/>
          </a:stretch>
        </p:blipFill>
        <p:spPr>
          <a:xfrm>
            <a:off x="9863846" y="301855"/>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2" name="Picture 0"/>
          <p:cNvPicPr>
            <a:picLocks noChangeAspect="1"/>
          </p:cNvPicPr>
          <p:nvPr/>
        </p:nvPicPr>
        <p:blipFill>
          <a:blip r:embed="rId6"/>
          <a:srcRect l="10317" t="21650" r="10308" b="21650"/>
          <a:stretch>
            <a:fillRect/>
          </a:stretch>
        </p:blipFill>
        <p:spPr>
          <a:xfrm>
            <a:off x="839470" y="188595"/>
            <a:ext cx="1757045" cy="1255395"/>
          </a:xfrm>
          <a:prstGeom prst="rect">
            <a:avLst/>
          </a:prstGeom>
        </p:spPr>
      </p:pic>
      <p:pic>
        <p:nvPicPr>
          <p:cNvPr id="100" name="Picture 99"/>
          <p:cNvPicPr/>
          <p:nvPr/>
        </p:nvPicPr>
        <p:blipFill>
          <a:blip r:embed="rId7"/>
          <a:stretch>
            <a:fillRect/>
          </a:stretch>
        </p:blipFill>
        <p:spPr>
          <a:xfrm>
            <a:off x="2135505" y="4365625"/>
            <a:ext cx="2952115" cy="2284730"/>
          </a:xfrm>
          <a:prstGeom prst="rect">
            <a:avLst/>
          </a:prstGeom>
          <a:noFill/>
          <a:ln w="9525">
            <a:noFill/>
          </a:ln>
          <a:effectLst>
            <a:outerShdw blurRad="50800" dist="38100" dir="5400000" algn="t"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
          <p:cNvSpPr txBox="1">
            <a:spLocks noGrp="1"/>
          </p:cNvSpPr>
          <p:nvPr>
            <p:ph type="title"/>
          </p:nvPr>
        </p:nvSpPr>
        <p:spPr>
          <a:xfrm>
            <a:off x="1712068" y="677670"/>
            <a:ext cx="3180440" cy="128089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panose="020B0502020202020204"/>
              <a:buNone/>
            </a:pPr>
            <a:r>
              <a:rPr lang="tr-TR" b="1" dirty="0"/>
              <a:t>Flutter Nedir?</a:t>
            </a:r>
          </a:p>
        </p:txBody>
      </p:sp>
      <p:sp>
        <p:nvSpPr>
          <p:cNvPr id="213" name="Google Shape;213;p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tr-TR" smtClean="0"/>
              <a:t>3</a:t>
            </a:fld>
            <a:endParaRPr lang="tr-TR" dirty="0"/>
          </a:p>
        </p:txBody>
      </p:sp>
      <p:sp>
        <p:nvSpPr>
          <p:cNvPr id="215" name="Google Shape;215;p5"/>
          <p:cNvSpPr txBox="1">
            <a:spLocks noGrp="1"/>
          </p:cNvSpPr>
          <p:nvPr>
            <p:ph type="body" idx="1"/>
          </p:nvPr>
        </p:nvSpPr>
        <p:spPr>
          <a:xfrm>
            <a:off x="1712068" y="1498060"/>
            <a:ext cx="7848600" cy="5164033"/>
          </a:xfrm>
          <a:prstGeom prst="rect">
            <a:avLst/>
          </a:prstGeom>
          <a:noFill/>
          <a:ln>
            <a:noFill/>
          </a:ln>
        </p:spPr>
        <p:txBody>
          <a:bodyPr spcFirstLastPara="1" wrap="square" lIns="91425" tIns="45700" rIns="91425" bIns="45700" anchor="t" anchorCtr="0">
            <a:normAutofit/>
          </a:bodyPr>
          <a:lstStyle/>
          <a:p>
            <a:pPr algn="just">
              <a:lnSpc>
                <a:spcPct val="150000"/>
              </a:lnSpc>
            </a:pPr>
            <a:r>
              <a:rPr lang="tr-TR" dirty="0"/>
              <a:t>Flutter; Android ve IOS gibi platformlar için mobil uygulama geliştirmenizi sağlayan bir </a:t>
            </a:r>
            <a:r>
              <a:rPr lang="tr-TR" b="1" dirty="0"/>
              <a:t>SDK </a:t>
            </a:r>
            <a:r>
              <a:rPr lang="tr-TR" dirty="0"/>
              <a:t>olarak tanımlanabilir.</a:t>
            </a:r>
          </a:p>
          <a:p>
            <a:pPr algn="just">
              <a:lnSpc>
                <a:spcPct val="150000"/>
              </a:lnSpc>
            </a:pPr>
            <a:r>
              <a:rPr lang="tr-TR" dirty="0"/>
              <a:t>Framework, Widget ve farklı araçları barındıran, sadece kod tabanı kullanarak uygulama geliştirmenizi sağlayan bir sistemdir.  Flutter açık kaynak kodlu bir araçtır. Bu  aracı tüm mobil tasarımcı ve geliştiriciler ücretsiz kullanabilirler. </a:t>
            </a:r>
          </a:p>
          <a:p>
            <a:pPr algn="just">
              <a:lnSpc>
                <a:spcPct val="150000"/>
              </a:lnSpc>
            </a:pPr>
            <a:r>
              <a:rPr lang="tr-TR" dirty="0"/>
              <a:t>Flutter ilk sürümü olan ‘sky’, Google tarafından 2017 yılında  piyasaya sürülmüştür.</a:t>
            </a:r>
          </a:p>
          <a:p>
            <a:pPr marL="285750" indent="-285750" algn="just">
              <a:lnSpc>
                <a:spcPct val="150000"/>
              </a:lnSpc>
            </a:pPr>
            <a:endParaRPr lang="tr-TR" sz="1800" dirty="0"/>
          </a:p>
        </p:txBody>
      </p:sp>
      <p:pic>
        <p:nvPicPr>
          <p:cNvPr id="7" name="Google Shape;198;p3">
            <a:extLst>
              <a:ext uri="{FF2B5EF4-FFF2-40B4-BE49-F238E27FC236}">
                <a16:creationId xmlns:a16="http://schemas.microsoft.com/office/drawing/2014/main" id="{E97C72C7-71FC-A1E8-6F94-A23E10D9DC65}"/>
              </a:ext>
            </a:extLst>
          </p:cNvPr>
          <p:cNvPicPr preferRelativeResize="0"/>
          <p:nvPr/>
        </p:nvPicPr>
        <p:blipFill rotWithShape="1">
          <a:blip r:embed="rId3"/>
          <a:srcRect/>
          <a:stretch>
            <a:fillRect/>
          </a:stretch>
        </p:blipFill>
        <p:spPr>
          <a:xfrm>
            <a:off x="10163326" y="283001"/>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3" name="Resim 2">
            <a:extLst>
              <a:ext uri="{FF2B5EF4-FFF2-40B4-BE49-F238E27FC236}">
                <a16:creationId xmlns:a16="http://schemas.microsoft.com/office/drawing/2014/main" id="{E62FB47F-5CDD-3996-9A2C-0EA33CAA600F}"/>
              </a:ext>
            </a:extLst>
          </p:cNvPr>
          <p:cNvPicPr>
            <a:picLocks noChangeAspect="1"/>
          </p:cNvPicPr>
          <p:nvPr/>
        </p:nvPicPr>
        <p:blipFill>
          <a:blip r:embed="rId4"/>
          <a:stretch>
            <a:fillRect/>
          </a:stretch>
        </p:blipFill>
        <p:spPr>
          <a:xfrm>
            <a:off x="10088106" y="4961105"/>
            <a:ext cx="1613893" cy="1613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05D190A4-BEDD-5DBA-42FD-94FFC0CDA621}"/>
              </a:ext>
            </a:extLst>
          </p:cNvPr>
          <p:cNvSpPr>
            <a:spLocks noGrp="1"/>
          </p:cNvSpPr>
          <p:nvPr>
            <p:ph type="body" idx="1"/>
          </p:nvPr>
        </p:nvSpPr>
        <p:spPr>
          <a:xfrm>
            <a:off x="1706251" y="1821675"/>
            <a:ext cx="9496703" cy="4377508"/>
          </a:xfrm>
        </p:spPr>
        <p:txBody>
          <a:bodyPr/>
          <a:lstStyle/>
          <a:p>
            <a:pPr algn="just">
              <a:lnSpc>
                <a:spcPct val="150000"/>
              </a:lnSpc>
            </a:pPr>
            <a:r>
              <a:rPr lang="tr-TR" dirty="0"/>
              <a:t>Flutter genel olarak iki farklı unsurdan oluşmaktadır;</a:t>
            </a:r>
          </a:p>
          <a:p>
            <a:pPr algn="just">
              <a:lnSpc>
                <a:spcPct val="150000"/>
              </a:lnSpc>
            </a:pPr>
            <a:r>
              <a:rPr lang="tr-TR" b="1" dirty="0"/>
              <a:t>Yazılım Geliştirme Kiti: </a:t>
            </a:r>
            <a:r>
              <a:rPr lang="tr-TR" dirty="0"/>
              <a:t>SDK olarak da bilinir. Mobil uygulamalarınızı pratik bir şekilde geliştirebilmeniz için farklı araçları kullanıma sunmaktadır. Yazdığınız kodlar hem IOS hem de Android için uygun hale getirebilirsiniz.</a:t>
            </a:r>
          </a:p>
          <a:p>
            <a:pPr algn="just">
              <a:lnSpc>
                <a:spcPct val="150000"/>
              </a:lnSpc>
            </a:pPr>
            <a:r>
              <a:rPr lang="tr-TR" b="1" dirty="0"/>
              <a:t>Framework: </a:t>
            </a:r>
            <a:r>
              <a:rPr lang="tr-TR" dirty="0"/>
              <a:t>Yazılım geliştirme aşamasında kullanmanız gereken kullanıcı ara yüzü (UI) bileşenlerini kullanabilmenizi sağlar. Bu bileşenler sayesinde mobil uygulama projenizi kişiselleştirebilme şansı elde edebilirsiniz.</a:t>
            </a:r>
          </a:p>
          <a:p>
            <a:pPr algn="just">
              <a:lnSpc>
                <a:spcPct val="150000"/>
              </a:lnSpc>
            </a:pPr>
            <a:endParaRPr lang="tr-TR" dirty="0"/>
          </a:p>
        </p:txBody>
      </p:sp>
      <p:sp>
        <p:nvSpPr>
          <p:cNvPr id="4" name="Slayt Numarası Yer Tutucusu 3">
            <a:extLst>
              <a:ext uri="{FF2B5EF4-FFF2-40B4-BE49-F238E27FC236}">
                <a16:creationId xmlns:a16="http://schemas.microsoft.com/office/drawing/2014/main" id="{9045AC3E-F875-9E13-9276-2B54F6FB5D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4</a:t>
            </a:fld>
            <a:endParaRPr lang="tr-TR" dirty="0"/>
          </a:p>
        </p:txBody>
      </p:sp>
      <p:sp>
        <p:nvSpPr>
          <p:cNvPr id="7" name="Google Shape;212;p5">
            <a:extLst>
              <a:ext uri="{FF2B5EF4-FFF2-40B4-BE49-F238E27FC236}">
                <a16:creationId xmlns:a16="http://schemas.microsoft.com/office/drawing/2014/main" id="{484AEDF8-0346-4BBC-4BF4-A7065C698A79}"/>
              </a:ext>
            </a:extLst>
          </p:cNvPr>
          <p:cNvSpPr txBox="1">
            <a:spLocks/>
          </p:cNvSpPr>
          <p:nvPr/>
        </p:nvSpPr>
        <p:spPr>
          <a:xfrm>
            <a:off x="1706251" y="658817"/>
            <a:ext cx="3180440" cy="128089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Flutter Nedir?</a:t>
            </a:r>
          </a:p>
        </p:txBody>
      </p:sp>
      <p:pic>
        <p:nvPicPr>
          <p:cNvPr id="8" name="Google Shape;198;p3">
            <a:extLst>
              <a:ext uri="{FF2B5EF4-FFF2-40B4-BE49-F238E27FC236}">
                <a16:creationId xmlns:a16="http://schemas.microsoft.com/office/drawing/2014/main" id="{4E8DAE4C-A28E-4D86-CC4E-70465D5760B3}"/>
              </a:ext>
            </a:extLst>
          </p:cNvPr>
          <p:cNvPicPr preferRelativeResize="0"/>
          <p:nvPr/>
        </p:nvPicPr>
        <p:blipFill rotWithShape="1">
          <a:blip r:embed="rId2"/>
          <a:srcRect/>
          <a:stretch>
            <a:fillRect/>
          </a:stretch>
        </p:blipFill>
        <p:spPr>
          <a:xfrm>
            <a:off x="10163326" y="283001"/>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extLst>
      <p:ext uri="{BB962C8B-B14F-4D97-AF65-F5344CB8AC3E}">
        <p14:creationId xmlns:p14="http://schemas.microsoft.com/office/powerpoint/2010/main" val="2281324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1ABAFD13-6A4A-D0C7-37CD-94A295316B2D}"/>
              </a:ext>
            </a:extLst>
          </p:cNvPr>
          <p:cNvSpPr>
            <a:spLocks noGrp="1"/>
          </p:cNvSpPr>
          <p:nvPr>
            <p:ph type="body" idx="1"/>
          </p:nvPr>
        </p:nvSpPr>
        <p:spPr>
          <a:xfrm>
            <a:off x="1536568" y="2286000"/>
            <a:ext cx="9118864" cy="3531140"/>
          </a:xfrm>
        </p:spPr>
        <p:txBody>
          <a:bodyPr/>
          <a:lstStyle/>
          <a:p>
            <a:pPr algn="just">
              <a:lnSpc>
                <a:spcPct val="150000"/>
              </a:lnSpc>
            </a:pPr>
            <a:r>
              <a:rPr lang="tr-TR" dirty="0"/>
              <a:t>Flutter yardımıyla hem IOS hem de Android platformlarını hedefleyecek uygulamalara sahip olabilirsiniz.</a:t>
            </a:r>
          </a:p>
          <a:p>
            <a:pPr algn="just">
              <a:lnSpc>
                <a:spcPct val="150000"/>
              </a:lnSpc>
            </a:pPr>
            <a:r>
              <a:rPr lang="tr-TR" dirty="0"/>
              <a:t>Çapraz platformlu mobil uygulamalar sayesinde hem maliyet hem de zaman açısından tasarruf sağlayabilirsiniz.</a:t>
            </a:r>
          </a:p>
          <a:p>
            <a:pPr algn="just">
              <a:lnSpc>
                <a:spcPct val="150000"/>
              </a:lnSpc>
            </a:pPr>
            <a:r>
              <a:rPr lang="tr-TR" dirty="0"/>
              <a:t>Flutter ile her iki sistemde de yüksek uyum sağlayacak başarılı uygulama tasarımı yapılabilir.</a:t>
            </a:r>
          </a:p>
        </p:txBody>
      </p:sp>
      <p:sp>
        <p:nvSpPr>
          <p:cNvPr id="4" name="Slayt Numarası Yer Tutucusu 3">
            <a:extLst>
              <a:ext uri="{FF2B5EF4-FFF2-40B4-BE49-F238E27FC236}">
                <a16:creationId xmlns:a16="http://schemas.microsoft.com/office/drawing/2014/main" id="{2A07BAC5-39F8-4042-C127-708F6EFF0E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5</a:t>
            </a:fld>
            <a:endParaRPr lang="tr-TR" dirty="0"/>
          </a:p>
        </p:txBody>
      </p:sp>
      <p:sp>
        <p:nvSpPr>
          <p:cNvPr id="5" name="Google Shape;212;p5">
            <a:extLst>
              <a:ext uri="{FF2B5EF4-FFF2-40B4-BE49-F238E27FC236}">
                <a16:creationId xmlns:a16="http://schemas.microsoft.com/office/drawing/2014/main" id="{E1D025A5-B1D4-512D-07A9-ADF4C58FB522}"/>
              </a:ext>
            </a:extLst>
          </p:cNvPr>
          <p:cNvSpPr txBox="1">
            <a:spLocks noGrp="1"/>
          </p:cNvSpPr>
          <p:nvPr>
            <p:ph type="title"/>
          </p:nvPr>
        </p:nvSpPr>
        <p:spPr>
          <a:xfrm>
            <a:off x="1536568" y="652169"/>
            <a:ext cx="3567244"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Flutter Nedir?</a:t>
            </a:r>
          </a:p>
        </p:txBody>
      </p:sp>
      <p:pic>
        <p:nvPicPr>
          <p:cNvPr id="10" name="Google Shape;198;p3">
            <a:extLst>
              <a:ext uri="{FF2B5EF4-FFF2-40B4-BE49-F238E27FC236}">
                <a16:creationId xmlns:a16="http://schemas.microsoft.com/office/drawing/2014/main" id="{2C62E9F2-91F7-FDE4-6BCF-77E12958EFCA}"/>
              </a:ext>
            </a:extLst>
          </p:cNvPr>
          <p:cNvPicPr preferRelativeResize="0"/>
          <p:nvPr/>
        </p:nvPicPr>
        <p:blipFill rotWithShape="1">
          <a:blip r:embed="rId2"/>
          <a:srcRect/>
          <a:stretch>
            <a:fillRect/>
          </a:stretch>
        </p:blipFill>
        <p:spPr>
          <a:xfrm>
            <a:off x="10163326" y="283001"/>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extLst>
      <p:ext uri="{BB962C8B-B14F-4D97-AF65-F5344CB8AC3E}">
        <p14:creationId xmlns:p14="http://schemas.microsoft.com/office/powerpoint/2010/main" val="2363847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F233975E-CD6A-D17E-AB2D-D0FC50FFAFCD}"/>
              </a:ext>
            </a:extLst>
          </p:cNvPr>
          <p:cNvSpPr>
            <a:spLocks noGrp="1"/>
          </p:cNvSpPr>
          <p:nvPr>
            <p:ph type="body" idx="1"/>
          </p:nvPr>
        </p:nvSpPr>
        <p:spPr>
          <a:xfrm>
            <a:off x="1621410" y="1923853"/>
            <a:ext cx="9251607" cy="4399125"/>
          </a:xfrm>
        </p:spPr>
        <p:txBody>
          <a:bodyPr/>
          <a:lstStyle/>
          <a:p>
            <a:pPr algn="just">
              <a:lnSpc>
                <a:spcPct val="150000"/>
              </a:lnSpc>
            </a:pPr>
            <a:r>
              <a:rPr lang="tr-TR" dirty="0"/>
              <a:t>Dart, ilk kez Google tarafından 2011 yılında tanıtılan çok maksatlı ve nesne yönelimli, smalltalk tarzını benimsemiş bir programlama dilidir. Google’ın JavaScript’in yerini almasını düşünerek geliştirdiği Dart, sonraları Ecma International’ın çabalarıyla bir standart haline getirilmiştir.</a:t>
            </a:r>
          </a:p>
          <a:p>
            <a:pPr algn="just">
              <a:lnSpc>
                <a:spcPct val="150000"/>
              </a:lnSpc>
            </a:pPr>
            <a:r>
              <a:rPr lang="tr-TR" dirty="0"/>
              <a:t>Şimdilerde Google’ın Flutter Framework’ü ile ön plana çıkmaya başlayan Dart’ı kullanarak; web sunucuları, web uygulamaları, native mobil uygulamalar ve IoT geliştirmeleri yapılabilmektedir.</a:t>
            </a:r>
          </a:p>
        </p:txBody>
      </p:sp>
      <p:sp>
        <p:nvSpPr>
          <p:cNvPr id="4" name="Slayt Numarası Yer Tutucusu 3">
            <a:extLst>
              <a:ext uri="{FF2B5EF4-FFF2-40B4-BE49-F238E27FC236}">
                <a16:creationId xmlns:a16="http://schemas.microsoft.com/office/drawing/2014/main" id="{87EAA652-03EC-0432-C637-ADDBF3996D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6</a:t>
            </a:fld>
            <a:endParaRPr lang="tr-TR" dirty="0"/>
          </a:p>
        </p:txBody>
      </p:sp>
      <p:sp>
        <p:nvSpPr>
          <p:cNvPr id="8" name="Google Shape;212;p5">
            <a:extLst>
              <a:ext uri="{FF2B5EF4-FFF2-40B4-BE49-F238E27FC236}">
                <a16:creationId xmlns:a16="http://schemas.microsoft.com/office/drawing/2014/main" id="{FF2CF5C6-6804-267E-983D-61439B9A6345}"/>
              </a:ext>
            </a:extLst>
          </p:cNvPr>
          <p:cNvSpPr txBox="1">
            <a:spLocks/>
          </p:cNvSpPr>
          <p:nvPr/>
        </p:nvSpPr>
        <p:spPr>
          <a:xfrm>
            <a:off x="1725105" y="642742"/>
            <a:ext cx="3510683"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Dart Dili Nedir?</a:t>
            </a:r>
          </a:p>
        </p:txBody>
      </p:sp>
      <p:pic>
        <p:nvPicPr>
          <p:cNvPr id="11" name="Google Shape;198;p3">
            <a:extLst>
              <a:ext uri="{FF2B5EF4-FFF2-40B4-BE49-F238E27FC236}">
                <a16:creationId xmlns:a16="http://schemas.microsoft.com/office/drawing/2014/main" id="{6040CEA7-E4DB-B3A4-17C7-B8E8C5A75A7D}"/>
              </a:ext>
            </a:extLst>
          </p:cNvPr>
          <p:cNvPicPr preferRelativeResize="0"/>
          <p:nvPr/>
        </p:nvPicPr>
        <p:blipFill>
          <a:blip r:embed="rId2"/>
          <a:srcRect t="2222" b="2222"/>
          <a:stretch/>
        </p:blipFill>
        <p:spPr>
          <a:xfrm>
            <a:off x="10163326" y="283001"/>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extLst>
      <p:ext uri="{BB962C8B-B14F-4D97-AF65-F5344CB8AC3E}">
        <p14:creationId xmlns:p14="http://schemas.microsoft.com/office/powerpoint/2010/main" val="38085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2D361B99-B593-599D-3BD5-8461CA26EC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7</a:t>
            </a:fld>
            <a:endParaRPr lang="tr-TR" dirty="0"/>
          </a:p>
        </p:txBody>
      </p:sp>
      <p:pic>
        <p:nvPicPr>
          <p:cNvPr id="15" name="Google Shape;198;p3">
            <a:extLst>
              <a:ext uri="{FF2B5EF4-FFF2-40B4-BE49-F238E27FC236}">
                <a16:creationId xmlns:a16="http://schemas.microsoft.com/office/drawing/2014/main" id="{B9BA43A1-ADE8-CCA2-D0A9-DA77E67A3202}"/>
              </a:ext>
            </a:extLst>
          </p:cNvPr>
          <p:cNvPicPr preferRelativeResize="0"/>
          <p:nvPr/>
        </p:nvPicPr>
        <p:blipFill>
          <a:blip r:embed="rId2"/>
          <a:srcRect/>
          <a:stretch/>
        </p:blipFill>
        <p:spPr>
          <a:xfrm>
            <a:off x="10163326" y="283001"/>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16" name="Google Shape;212;p5">
            <a:extLst>
              <a:ext uri="{FF2B5EF4-FFF2-40B4-BE49-F238E27FC236}">
                <a16:creationId xmlns:a16="http://schemas.microsoft.com/office/drawing/2014/main" id="{257FCD6D-263B-FEF9-4C6F-DCADE2FEEFF2}"/>
              </a:ext>
            </a:extLst>
          </p:cNvPr>
          <p:cNvSpPr txBox="1">
            <a:spLocks/>
          </p:cNvSpPr>
          <p:nvPr/>
        </p:nvSpPr>
        <p:spPr>
          <a:xfrm>
            <a:off x="1713535" y="614462"/>
            <a:ext cx="6834432"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Amacı ve Tanıtımı</a:t>
            </a:r>
          </a:p>
        </p:txBody>
      </p:sp>
      <p:sp>
        <p:nvSpPr>
          <p:cNvPr id="17" name="Metin Yer Tutucusu 2">
            <a:extLst>
              <a:ext uri="{FF2B5EF4-FFF2-40B4-BE49-F238E27FC236}">
                <a16:creationId xmlns:a16="http://schemas.microsoft.com/office/drawing/2014/main" id="{DFBDC3CA-B29B-F081-AE0D-3A30F70CD96F}"/>
              </a:ext>
            </a:extLst>
          </p:cNvPr>
          <p:cNvSpPr>
            <a:spLocks noGrp="1"/>
          </p:cNvSpPr>
          <p:nvPr>
            <p:ph type="body" idx="1"/>
          </p:nvPr>
        </p:nvSpPr>
        <p:spPr>
          <a:xfrm>
            <a:off x="1621410" y="2091447"/>
            <a:ext cx="9251607" cy="4231531"/>
          </a:xfrm>
        </p:spPr>
        <p:txBody>
          <a:bodyPr/>
          <a:lstStyle/>
          <a:p>
            <a:pPr algn="just">
              <a:lnSpc>
                <a:spcPct val="150000"/>
              </a:lnSpc>
            </a:pPr>
            <a:r>
              <a:rPr lang="tr-TR" dirty="0"/>
              <a:t>Yapmış olduğum Ehliyet Sınavı uygulaması, 18 yaşına girmiş ve sürücü belgesi almak için sınava hazırlanan kişilere yönelik, sınav yönetmeliğine uygun ve içinde çıkmış sorular barındıran bir uygulamadır. </a:t>
            </a:r>
          </a:p>
          <a:p>
            <a:pPr algn="just">
              <a:lnSpc>
                <a:spcPct val="150000"/>
              </a:lnSpc>
            </a:pPr>
            <a:r>
              <a:rPr lang="tr-TR" dirty="0"/>
              <a:t>En çok önem arz eden ve son 5 yılda en çok sorulan trafik işaretlerini de içinde bulunduran gerçek sınav sorularından oluşan bu uygulama, internet gerektirmediğinden her yerde kullanılabilmektedir.</a:t>
            </a:r>
          </a:p>
        </p:txBody>
      </p:sp>
    </p:spTree>
    <p:extLst>
      <p:ext uri="{BB962C8B-B14F-4D97-AF65-F5344CB8AC3E}">
        <p14:creationId xmlns:p14="http://schemas.microsoft.com/office/powerpoint/2010/main" val="1878018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6741CC50-E442-F035-E91E-4BDA6E06F7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8</a:t>
            </a:fld>
            <a:endParaRPr lang="tr-TR" dirty="0"/>
          </a:p>
        </p:txBody>
      </p:sp>
      <p:pic>
        <p:nvPicPr>
          <p:cNvPr id="5" name="Resim 4">
            <a:extLst>
              <a:ext uri="{FF2B5EF4-FFF2-40B4-BE49-F238E27FC236}">
                <a16:creationId xmlns:a16="http://schemas.microsoft.com/office/drawing/2014/main" id="{E376B097-D712-E923-D934-96550E15C1F0}"/>
              </a:ext>
            </a:extLst>
          </p:cNvPr>
          <p:cNvPicPr>
            <a:picLocks noChangeAspect="1"/>
          </p:cNvPicPr>
          <p:nvPr/>
        </p:nvPicPr>
        <p:blipFill>
          <a:blip r:embed="rId2"/>
          <a:stretch>
            <a:fillRect/>
          </a:stretch>
        </p:blipFill>
        <p:spPr>
          <a:xfrm>
            <a:off x="2936598" y="1527142"/>
            <a:ext cx="2882347" cy="5124172"/>
          </a:xfrm>
          <a:prstGeom prst="rect">
            <a:avLst/>
          </a:prstGeom>
          <a:ln>
            <a:noFill/>
          </a:ln>
          <a:effectLst>
            <a:outerShdw blurRad="292100" dist="139700" dir="2700000" algn="tl" rotWithShape="0">
              <a:srgbClr val="333333">
                <a:alpha val="65000"/>
              </a:srgbClr>
            </a:outerShdw>
          </a:effectLst>
        </p:spPr>
      </p:pic>
      <p:pic>
        <p:nvPicPr>
          <p:cNvPr id="6" name="Resim 5">
            <a:extLst>
              <a:ext uri="{FF2B5EF4-FFF2-40B4-BE49-F238E27FC236}">
                <a16:creationId xmlns:a16="http://schemas.microsoft.com/office/drawing/2014/main" id="{5DA11CCC-5F46-D2A1-A34F-1A6A672CC3DD}"/>
              </a:ext>
            </a:extLst>
          </p:cNvPr>
          <p:cNvPicPr>
            <a:picLocks noChangeAspect="1"/>
          </p:cNvPicPr>
          <p:nvPr/>
        </p:nvPicPr>
        <p:blipFill>
          <a:blip r:embed="rId3"/>
          <a:stretch>
            <a:fillRect/>
          </a:stretch>
        </p:blipFill>
        <p:spPr>
          <a:xfrm>
            <a:off x="6403054" y="1527142"/>
            <a:ext cx="2882347" cy="5124172"/>
          </a:xfrm>
          <a:prstGeom prst="rect">
            <a:avLst/>
          </a:prstGeom>
          <a:ln>
            <a:noFill/>
          </a:ln>
          <a:effectLst>
            <a:outerShdw blurRad="292100" dist="139700" dir="2700000" algn="tl" rotWithShape="0">
              <a:srgbClr val="333333">
                <a:alpha val="65000"/>
              </a:srgbClr>
            </a:outerShdw>
          </a:effectLst>
        </p:spPr>
      </p:pic>
      <p:pic>
        <p:nvPicPr>
          <p:cNvPr id="8" name="Google Shape;198;p3">
            <a:extLst>
              <a:ext uri="{FF2B5EF4-FFF2-40B4-BE49-F238E27FC236}">
                <a16:creationId xmlns:a16="http://schemas.microsoft.com/office/drawing/2014/main" id="{32FE6060-2C74-F416-F1F6-534810887587}"/>
              </a:ext>
            </a:extLst>
          </p:cNvPr>
          <p:cNvPicPr preferRelativeResize="0"/>
          <p:nvPr/>
        </p:nvPicPr>
        <p:blipFill>
          <a:blip r:embed="rId4"/>
          <a:srcRect/>
          <a:stretch/>
        </p:blipFill>
        <p:spPr>
          <a:xfrm>
            <a:off x="10163326" y="283001"/>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9" name="Google Shape;212;p5">
            <a:extLst>
              <a:ext uri="{FF2B5EF4-FFF2-40B4-BE49-F238E27FC236}">
                <a16:creationId xmlns:a16="http://schemas.microsoft.com/office/drawing/2014/main" id="{D4A596ED-2726-F6AF-E45E-8C31025041CB}"/>
              </a:ext>
            </a:extLst>
          </p:cNvPr>
          <p:cNvSpPr txBox="1">
            <a:spLocks/>
          </p:cNvSpPr>
          <p:nvPr/>
        </p:nvSpPr>
        <p:spPr>
          <a:xfrm>
            <a:off x="1713535" y="614462"/>
            <a:ext cx="6834432"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Amacı ve Tanıtımı</a:t>
            </a:r>
          </a:p>
        </p:txBody>
      </p:sp>
    </p:spTree>
    <p:extLst>
      <p:ext uri="{BB962C8B-B14F-4D97-AF65-F5344CB8AC3E}">
        <p14:creationId xmlns:p14="http://schemas.microsoft.com/office/powerpoint/2010/main" val="1511229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A161708B-F814-DCB3-B2D0-FB858C9E10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tr-TR" smtClean="0"/>
              <a:t>9</a:t>
            </a:fld>
            <a:endParaRPr lang="tr-TR" dirty="0"/>
          </a:p>
        </p:txBody>
      </p:sp>
      <p:sp>
        <p:nvSpPr>
          <p:cNvPr id="5" name="Google Shape;212;p5">
            <a:extLst>
              <a:ext uri="{FF2B5EF4-FFF2-40B4-BE49-F238E27FC236}">
                <a16:creationId xmlns:a16="http://schemas.microsoft.com/office/drawing/2014/main" id="{EBDB174F-5AB9-D7AD-2219-AB0877F0242D}"/>
              </a:ext>
            </a:extLst>
          </p:cNvPr>
          <p:cNvSpPr txBox="1">
            <a:spLocks/>
          </p:cNvSpPr>
          <p:nvPr/>
        </p:nvSpPr>
        <p:spPr>
          <a:xfrm>
            <a:off x="1713535" y="614462"/>
            <a:ext cx="6834432" cy="128111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168DBA"/>
              </a:buClr>
              <a:buSzPts val="1800"/>
              <a:buFont typeface="Century Gothic" panose="020B0502020202020204"/>
              <a:buNone/>
              <a:defRPr sz="3600" b="0" i="0" u="none" strike="noStrike" cap="none">
                <a:solidFill>
                  <a:srgbClr val="168DBA"/>
                </a:solidFill>
                <a:latin typeface="Century Gothic" panose="020B0502020202020204"/>
                <a:ea typeface="Century Gothic" panose="020B0502020202020204"/>
                <a:cs typeface="Century Gothic" panose="020B0502020202020204"/>
                <a:sym typeface="Century Gothic" panose="020B0502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algn="ctr">
              <a:buSzPts val="3600"/>
            </a:pPr>
            <a:r>
              <a:rPr lang="tr-TR" b="1" dirty="0"/>
              <a:t>Uygulama Amacı ve Tanıtımı</a:t>
            </a:r>
          </a:p>
        </p:txBody>
      </p:sp>
      <p:pic>
        <p:nvPicPr>
          <p:cNvPr id="9" name="Resim 8">
            <a:extLst>
              <a:ext uri="{FF2B5EF4-FFF2-40B4-BE49-F238E27FC236}">
                <a16:creationId xmlns:a16="http://schemas.microsoft.com/office/drawing/2014/main" id="{A34E681F-EE99-31F8-3664-E70DCC6E7A7E}"/>
              </a:ext>
            </a:extLst>
          </p:cNvPr>
          <p:cNvPicPr>
            <a:picLocks noChangeAspect="1"/>
          </p:cNvPicPr>
          <p:nvPr/>
        </p:nvPicPr>
        <p:blipFill>
          <a:blip r:embed="rId2"/>
          <a:stretch>
            <a:fillRect/>
          </a:stretch>
        </p:blipFill>
        <p:spPr>
          <a:xfrm>
            <a:off x="6317124" y="1507570"/>
            <a:ext cx="2865826" cy="5094800"/>
          </a:xfrm>
          <a:prstGeom prst="rect">
            <a:avLst/>
          </a:prstGeom>
          <a:ln>
            <a:noFill/>
          </a:ln>
          <a:effectLst>
            <a:outerShdw blurRad="292100" dist="139700" dir="2700000" algn="tl" rotWithShape="0">
              <a:srgbClr val="333333">
                <a:alpha val="65000"/>
              </a:srgbClr>
            </a:outerShdw>
          </a:effectLst>
        </p:spPr>
      </p:pic>
      <p:pic>
        <p:nvPicPr>
          <p:cNvPr id="12" name="Google Shape;198;p3">
            <a:extLst>
              <a:ext uri="{FF2B5EF4-FFF2-40B4-BE49-F238E27FC236}">
                <a16:creationId xmlns:a16="http://schemas.microsoft.com/office/drawing/2014/main" id="{E72A750E-6A50-B2EF-A9DB-C9ACABDCB2B8}"/>
              </a:ext>
            </a:extLst>
          </p:cNvPr>
          <p:cNvPicPr preferRelativeResize="0"/>
          <p:nvPr/>
        </p:nvPicPr>
        <p:blipFill>
          <a:blip r:embed="rId3"/>
          <a:srcRect/>
          <a:stretch/>
        </p:blipFill>
        <p:spPr>
          <a:xfrm>
            <a:off x="10163326" y="283001"/>
            <a:ext cx="1538674" cy="15386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14" name="Resim 13">
            <a:extLst>
              <a:ext uri="{FF2B5EF4-FFF2-40B4-BE49-F238E27FC236}">
                <a16:creationId xmlns:a16="http://schemas.microsoft.com/office/drawing/2014/main" id="{DE4E6EEE-CFA7-42DB-0A09-0028017D8F42}"/>
              </a:ext>
            </a:extLst>
          </p:cNvPr>
          <p:cNvPicPr>
            <a:picLocks noChangeAspect="1"/>
          </p:cNvPicPr>
          <p:nvPr/>
        </p:nvPicPr>
        <p:blipFill>
          <a:blip r:embed="rId4"/>
          <a:stretch>
            <a:fillRect/>
          </a:stretch>
        </p:blipFill>
        <p:spPr>
          <a:xfrm>
            <a:off x="2917365" y="1507569"/>
            <a:ext cx="2865825" cy="5094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7685044"/>
      </p:ext>
    </p:extLst>
  </p:cSld>
  <p:clrMapOvr>
    <a:masterClrMapping/>
  </p:clrMapOvr>
</p:sld>
</file>

<file path=ppt/theme/theme1.xml><?xml version="1.0" encoding="utf-8"?>
<a:theme xmlns:a="http://schemas.openxmlformats.org/drawingml/2006/main" name="Duman">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631</Words>
  <Application>Microsoft Office PowerPoint</Application>
  <PresentationFormat>Geniş ekran</PresentationFormat>
  <Paragraphs>91</Paragraphs>
  <Slides>22</Slides>
  <Notes>5</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22</vt:i4>
      </vt:variant>
    </vt:vector>
  </HeadingPairs>
  <TitlesOfParts>
    <vt:vector size="27" baseType="lpstr">
      <vt:lpstr>Arial</vt:lpstr>
      <vt:lpstr>Calibri</vt:lpstr>
      <vt:lpstr>Noto Sans Symbols</vt:lpstr>
      <vt:lpstr>Century Gothic</vt:lpstr>
      <vt:lpstr>Duman</vt:lpstr>
      <vt:lpstr>Ehliyet Sınavı Uygulaması </vt:lpstr>
      <vt:lpstr>İÇİNDEKİLER</vt:lpstr>
      <vt:lpstr>Flutter Nedir?</vt:lpstr>
      <vt:lpstr>PowerPoint Sunusu</vt:lpstr>
      <vt:lpstr>Flutter Nedir?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Yardımcı 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İşletim Sistemi Tarihçesi ve Temel Özellikleri</dc:title>
  <dc:creator>İsmail KIRBAŞ</dc:creator>
  <cp:lastModifiedBy>Berat Eliaçık</cp:lastModifiedBy>
  <cp:revision>25</cp:revision>
  <dcterms:created xsi:type="dcterms:W3CDTF">2022-05-25T15:13:08Z</dcterms:created>
  <dcterms:modified xsi:type="dcterms:W3CDTF">2022-05-30T15:30:18Z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699FC0454A7D4710838D85DDDEF0E221</vt:lpwstr>
  </property>
  <property fmtid="{D5CDD505-2E9C-101B-9397-08002B2CF9AE}" pid="3" name="KSOProductBuildVer">
    <vt:lpwstr>1033-11.2.0.11130</vt:lpwstr>
  </property>
</Properties>
</file>